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2"/>
  </p:notesMasterIdLst>
  <p:sldIdLst>
    <p:sldId id="256" r:id="rId2"/>
    <p:sldId id="456" r:id="rId3"/>
    <p:sldId id="1273" r:id="rId4"/>
    <p:sldId id="1242" r:id="rId5"/>
    <p:sldId id="1243" r:id="rId6"/>
    <p:sldId id="1244" r:id="rId7"/>
    <p:sldId id="1306" r:id="rId8"/>
    <p:sldId id="1245" r:id="rId9"/>
    <p:sldId id="1246" r:id="rId10"/>
    <p:sldId id="1248" r:id="rId11"/>
    <p:sldId id="1249" r:id="rId12"/>
    <p:sldId id="1250" r:id="rId13"/>
    <p:sldId id="1251" r:id="rId14"/>
    <p:sldId id="1252" r:id="rId15"/>
    <p:sldId id="1253" r:id="rId16"/>
    <p:sldId id="1254" r:id="rId17"/>
    <p:sldId id="1255" r:id="rId18"/>
    <p:sldId id="1274" r:id="rId19"/>
    <p:sldId id="1305" r:id="rId20"/>
    <p:sldId id="1256" r:id="rId21"/>
    <p:sldId id="1257" r:id="rId22"/>
    <p:sldId id="1259" r:id="rId23"/>
    <p:sldId id="457" r:id="rId24"/>
    <p:sldId id="477" r:id="rId25"/>
    <p:sldId id="474" r:id="rId26"/>
    <p:sldId id="475" r:id="rId27"/>
    <p:sldId id="461" r:id="rId28"/>
    <p:sldId id="462" r:id="rId29"/>
    <p:sldId id="463" r:id="rId30"/>
    <p:sldId id="1260" r:id="rId31"/>
    <p:sldId id="1299" r:id="rId32"/>
    <p:sldId id="1275" r:id="rId33"/>
    <p:sldId id="1289" r:id="rId34"/>
    <p:sldId id="1300" r:id="rId35"/>
    <p:sldId id="1290" r:id="rId36"/>
    <p:sldId id="1301" r:id="rId37"/>
    <p:sldId id="1281" r:id="rId38"/>
    <p:sldId id="1282" r:id="rId39"/>
    <p:sldId id="1283" r:id="rId40"/>
    <p:sldId id="1284" r:id="rId41"/>
    <p:sldId id="1304" r:id="rId42"/>
    <p:sldId id="1303" r:id="rId43"/>
    <p:sldId id="280" r:id="rId44"/>
    <p:sldId id="1307" r:id="rId45"/>
    <p:sldId id="1308" r:id="rId46"/>
    <p:sldId id="1309" r:id="rId47"/>
    <p:sldId id="1310" r:id="rId48"/>
    <p:sldId id="1311" r:id="rId49"/>
    <p:sldId id="1312" r:id="rId50"/>
    <p:sldId id="131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9"/>
    <p:restoredTop sz="82823"/>
  </p:normalViewPr>
  <p:slideViewPr>
    <p:cSldViewPr snapToGrid="0" snapToObjects="1" showGuides="1">
      <p:cViewPr varScale="1">
        <p:scale>
          <a:sx n="103" d="100"/>
          <a:sy n="103" d="100"/>
        </p:scale>
        <p:origin x="976" y="176"/>
      </p:cViewPr>
      <p:guideLst>
        <p:guide orient="horz" pos="261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15F33-B4F3-2544-A5C4-94F86A5E9F35}" type="datetimeFigureOut">
              <a:rPr lang="en-US" smtClean="0"/>
              <a:t>6/28/18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02BAD-07FF-FA4D-9E61-28096F4225A7}" type="slidenum">
              <a:rPr lang="en-US" smtClean="0"/>
              <a:t>‹#›</a:t>
            </a:fld>
            <a:endParaRPr lang="en-US"/>
          </a:p>
        </p:txBody>
      </p:sp>
    </p:spTree>
    <p:extLst>
      <p:ext uri="{BB962C8B-B14F-4D97-AF65-F5344CB8AC3E}">
        <p14:creationId xmlns:p14="http://schemas.microsoft.com/office/powerpoint/2010/main" val="37450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cdc.gov/foodborneburde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homes.cs.washington.edu/~yejin/Papers/emnlp13_hygiene.pdf" TargetMode="External"/><Relationship Id="rId5" Type="http://schemas.openxmlformats.org/officeDocument/2006/relationships/hyperlink" Target="https://hbr.org/2015/02/city-governments-are-using-yelp-to-tell-you-where-not-to-eat" TargetMode="External"/><Relationship Id="rId4" Type="http://schemas.openxmlformats.org/officeDocument/2006/relationships/hyperlink" Target="http://www.cdc.gov/mmwr/preview/mmwrhtml/ss6202a1.ht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helps structured unstructured data. We saw images yesterday, we can also use text.</a:t>
            </a:r>
          </a:p>
          <a:p>
            <a:endParaRPr lang="en-US" dirty="0"/>
          </a:p>
          <a:p>
            <a:r>
              <a:rPr lang="en-US" dirty="0"/>
              <a:t>LDA</a:t>
            </a:r>
          </a:p>
          <a:p>
            <a:r>
              <a:rPr lang="en-US" dirty="0"/>
              <a:t>Word to </a:t>
            </a:r>
            <a:r>
              <a:rPr lang="en-US" dirty="0" err="1"/>
              <a:t>Vec</a:t>
            </a:r>
            <a:endParaRPr lang="en-US" dirty="0"/>
          </a:p>
          <a:p>
            <a:endParaRPr lang="en-US" dirty="0"/>
          </a:p>
          <a:p>
            <a:r>
              <a:rPr lang="en-US" dirty="0"/>
              <a:t>Twitter Data</a:t>
            </a:r>
          </a:p>
          <a:p>
            <a:r>
              <a:rPr lang="en-US" dirty="0"/>
              <a:t>Google Trends</a:t>
            </a:r>
          </a:p>
        </p:txBody>
      </p:sp>
      <p:sp>
        <p:nvSpPr>
          <p:cNvPr id="4" name="Slide Number Placeholder 3"/>
          <p:cNvSpPr>
            <a:spLocks noGrp="1"/>
          </p:cNvSpPr>
          <p:nvPr>
            <p:ph type="sldNum" sz="quarter" idx="10"/>
          </p:nvPr>
        </p:nvSpPr>
        <p:spPr/>
        <p:txBody>
          <a:bodyPr/>
          <a:lstStyle/>
          <a:p>
            <a:fld id="{CE202BAD-07FF-FA4D-9E61-28096F4225A7}" type="slidenum">
              <a:rPr lang="en-US" smtClean="0"/>
              <a:t>1</a:t>
            </a:fld>
            <a:endParaRPr lang="en-US"/>
          </a:p>
        </p:txBody>
      </p:sp>
    </p:spTree>
    <p:extLst>
      <p:ext uri="{BB962C8B-B14F-4D97-AF65-F5344CB8AC3E}">
        <p14:creationId xmlns:p14="http://schemas.microsoft.com/office/powerpoint/2010/main" val="2205882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you like to proceed?</a:t>
            </a:r>
          </a:p>
          <a:p>
            <a:endParaRPr lang="en-US" dirty="0"/>
          </a:p>
          <a:p>
            <a:r>
              <a:rPr lang="en-US" dirty="0"/>
              <a:t>What would you control for?</a:t>
            </a:r>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10</a:t>
            </a:fld>
            <a:endParaRPr lang="en-IE"/>
          </a:p>
        </p:txBody>
      </p:sp>
    </p:spTree>
    <p:extLst>
      <p:ext uri="{BB962C8B-B14F-4D97-AF65-F5344CB8AC3E}">
        <p14:creationId xmlns:p14="http://schemas.microsoft.com/office/powerpoint/2010/main" val="86491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Note that the </a:t>
            </a:r>
            <a:r>
              <a:rPr lang="en-US" sz="1200" b="1" i="0" u="none" strike="noStrike" kern="1200" baseline="0" dirty="0">
                <a:solidFill>
                  <a:schemeClr val="tx1"/>
                </a:solidFill>
                <a:latin typeface="Arial" charset="0"/>
                <a:ea typeface="+mn-ea"/>
                <a:cs typeface="+mn-cs"/>
              </a:rPr>
              <a:t>TFIDF value is specific to a single document (</a:t>
            </a:r>
            <a:r>
              <a:rPr lang="en-US" sz="1200" b="1" i="1" u="none" strike="noStrike" kern="1200" baseline="0" dirty="0">
                <a:solidFill>
                  <a:schemeClr val="tx1"/>
                </a:solidFill>
                <a:latin typeface="Arial" charset="0"/>
                <a:ea typeface="+mn-ea"/>
                <a:cs typeface="+mn-cs"/>
              </a:rPr>
              <a:t>d</a:t>
            </a:r>
            <a:r>
              <a:rPr lang="en-US" sz="1200" b="1" i="0" u="none" strike="noStrike" kern="1200" baseline="0" dirty="0">
                <a:solidFill>
                  <a:schemeClr val="tx1"/>
                </a:solidFill>
                <a:latin typeface="Arial" charset="0"/>
                <a:ea typeface="+mn-ea"/>
                <a:cs typeface="+mn-cs"/>
              </a:rPr>
              <a:t>) whereas IDF depends on the entire corpus</a:t>
            </a:r>
            <a:r>
              <a:rPr lang="en-US" sz="1200" b="0" i="0" u="none" strike="noStrike" kern="1200" baseline="0" dirty="0">
                <a:solidFill>
                  <a:schemeClr val="tx1"/>
                </a:solidFill>
                <a:latin typeface="Arial" charset="0"/>
                <a:ea typeface="+mn-ea"/>
                <a:cs typeface="+mn-cs"/>
              </a:rPr>
              <a:t>.</a:t>
            </a:r>
          </a:p>
          <a:p>
            <a:endParaRPr lang="en-US" sz="1200" b="0"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rPr>
              <a:t>If someone describes mining a text corpus using “bag of words” it just means they’re treating each word individually as a feature. Their values could be binary, term frequency, or TFIDF, with normalization or without. </a:t>
            </a:r>
            <a:r>
              <a:rPr lang="en-US" sz="1200" b="0" i="0" u="none" strike="noStrike" kern="1200" baseline="0" dirty="0">
                <a:solidFill>
                  <a:schemeClr val="tx1"/>
                </a:solidFill>
                <a:latin typeface="Arial" charset="0"/>
                <a:ea typeface="+mn-ea"/>
                <a:cs typeface="+mn-cs"/>
              </a:rPr>
              <a:t>Data scientists develop intuitions about how best to attack a given text problem, but they’ll typically experiment with different representations to see which produces the best results.</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11</a:t>
            </a:fld>
            <a:endParaRPr lang="en-IE"/>
          </a:p>
        </p:txBody>
      </p:sp>
    </p:spTree>
    <p:extLst>
      <p:ext uri="{BB962C8B-B14F-4D97-AF65-F5344CB8AC3E}">
        <p14:creationId xmlns:p14="http://schemas.microsoft.com/office/powerpoint/2010/main" val="119068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IDF for various numbers of documents containing a feature</a:t>
            </a:r>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12</a:t>
            </a:fld>
            <a:endParaRPr lang="en-IE"/>
          </a:p>
        </p:txBody>
      </p:sp>
    </p:spTree>
    <p:extLst>
      <p:ext uri="{BB962C8B-B14F-4D97-AF65-F5344CB8AC3E}">
        <p14:creationId xmlns:p14="http://schemas.microsoft.com/office/powerpoint/2010/main" val="292192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First, basic stemming is applied.</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sym typeface="Wingdings" panose="05000000000000000000" pitchFamily="2" charset="2"/>
              </a:rPr>
              <a:t> Let’s see how each representation would work</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13</a:t>
            </a:fld>
            <a:endParaRPr lang="en-IE"/>
          </a:p>
        </p:txBody>
      </p:sp>
    </p:spTree>
    <p:extLst>
      <p:ext uri="{BB962C8B-B14F-4D97-AF65-F5344CB8AC3E}">
        <p14:creationId xmlns:p14="http://schemas.microsoft.com/office/powerpoint/2010/main" val="47930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charset="0"/>
                <a:ea typeface="+mn-ea"/>
                <a:cs typeface="+mn-cs"/>
              </a:rPr>
              <a:t>This is the feature vector representation of this sample “document”</a:t>
            </a:r>
          </a:p>
          <a:p>
            <a:endParaRPr lang="en-US" sz="1200" b="1"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sym typeface="Wingdings" panose="05000000000000000000" pitchFamily="2" charset="2"/>
              </a:rPr>
              <a:t> What would you do next?</a:t>
            </a:r>
            <a:endParaRPr lang="en-US" b="1"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14</a:t>
            </a:fld>
            <a:endParaRPr lang="en-IE"/>
          </a:p>
        </p:txBody>
      </p:sp>
    </p:spTree>
    <p:extLst>
      <p:ext uri="{BB962C8B-B14F-4D97-AF65-F5344CB8AC3E}">
        <p14:creationId xmlns:p14="http://schemas.microsoft.com/office/powerpoint/2010/main" val="222109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Next, </a:t>
            </a:r>
            <a:r>
              <a:rPr lang="en-US" sz="1200" b="1" i="0" u="none" strike="noStrike" kern="1200" baseline="0" dirty="0" err="1">
                <a:solidFill>
                  <a:schemeClr val="tx1"/>
                </a:solidFill>
                <a:latin typeface="Arial" charset="0"/>
                <a:ea typeface="+mn-ea"/>
                <a:cs typeface="+mn-cs"/>
              </a:rPr>
              <a:t>stopwords</a:t>
            </a:r>
            <a:r>
              <a:rPr lang="en-US" sz="1200" b="1" i="0" u="none" strike="noStrike" kern="1200" baseline="0" dirty="0">
                <a:solidFill>
                  <a:schemeClr val="tx1"/>
                </a:solidFill>
                <a:latin typeface="Arial" charset="0"/>
                <a:ea typeface="+mn-ea"/>
                <a:cs typeface="+mn-cs"/>
              </a:rPr>
              <a:t> (in and and) are removed</a:t>
            </a:r>
            <a:r>
              <a:rPr lang="en-US" sz="1200" b="0" i="0" u="none" strike="noStrike" kern="1200" baseline="0" dirty="0">
                <a:solidFill>
                  <a:schemeClr val="tx1"/>
                </a:solidFill>
                <a:latin typeface="Arial" charset="0"/>
                <a:ea typeface="+mn-ea"/>
                <a:cs typeface="+mn-cs"/>
              </a:rPr>
              <a:t>, and the words are normalized with respect to document length.</a:t>
            </a:r>
          </a:p>
          <a:p>
            <a:endParaRPr lang="en-US" sz="1200" b="0"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rPr>
              <a:t>These values would typically be used as the Term Frequency (TF)</a:t>
            </a:r>
          </a:p>
          <a:p>
            <a:endParaRPr lang="en-US" sz="1200" b="1"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sym typeface="Wingdings" panose="05000000000000000000" pitchFamily="2" charset="2"/>
              </a:rPr>
              <a:t> next?</a:t>
            </a:r>
            <a:endParaRPr lang="en-US" b="1"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15</a:t>
            </a:fld>
            <a:endParaRPr lang="en-IE"/>
          </a:p>
        </p:txBody>
      </p:sp>
    </p:spTree>
    <p:extLst>
      <p:ext uri="{BB962C8B-B14F-4D97-AF65-F5344CB8AC3E}">
        <p14:creationId xmlns:p14="http://schemas.microsoft.com/office/powerpoint/2010/main" val="4361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generate the full </a:t>
            </a:r>
            <a:r>
              <a:rPr lang="en-US" b="1" dirty="0"/>
              <a:t>TFIDF representation </a:t>
            </a:r>
            <a:r>
              <a:rPr lang="en-US" dirty="0"/>
              <a:t>by multiplying</a:t>
            </a:r>
            <a:r>
              <a:rPr lang="en-US" baseline="0" dirty="0"/>
              <a:t> </a:t>
            </a:r>
            <a:r>
              <a:rPr lang="en-US" dirty="0"/>
              <a:t>each term’s TF value by its IDF value. As we said, this boosts words that are rare.</a:t>
            </a:r>
          </a:p>
          <a:p>
            <a:endParaRPr lang="en-US" dirty="0"/>
          </a:p>
          <a:p>
            <a:r>
              <a:rPr lang="en-US" dirty="0">
                <a:sym typeface="Wingdings" panose="05000000000000000000" pitchFamily="2" charset="2"/>
              </a:rPr>
              <a:t> This representation can be useful in many ways</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16</a:t>
            </a:fld>
            <a:endParaRPr lang="en-IE"/>
          </a:p>
        </p:txBody>
      </p:sp>
    </p:spTree>
    <p:extLst>
      <p:ext uri="{BB962C8B-B14F-4D97-AF65-F5344CB8AC3E}">
        <p14:creationId xmlns:p14="http://schemas.microsoft.com/office/powerpoint/2010/main" val="4017231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Similarity of each musician’s text to the query ‘Famous jazz saxophonist</a:t>
            </a:r>
            <a:r>
              <a:rPr lang="en-US" b="1" baseline="0" dirty="0"/>
              <a:t> </a:t>
            </a:r>
            <a:r>
              <a:rPr lang="en-US" b="1" dirty="0"/>
              <a:t>born in Kansas who played bebop and </a:t>
            </a:r>
            <a:r>
              <a:rPr lang="en-US" b="1" dirty="0" err="1"/>
              <a:t>latin</a:t>
            </a:r>
            <a:r>
              <a:rPr lang="en-US" b="1" dirty="0"/>
              <a:t>,’ ordered by decreasing similarity.</a:t>
            </a:r>
          </a:p>
          <a:p>
            <a:endParaRPr lang="en-US" b="1" dirty="0"/>
          </a:p>
          <a:p>
            <a:endParaRPr lang="en-US" b="1" dirty="0"/>
          </a:p>
          <a:p>
            <a:r>
              <a:rPr lang="en-US" b="1" dirty="0"/>
              <a:t>[search engine]</a:t>
            </a:r>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17</a:t>
            </a:fld>
            <a:endParaRPr lang="en-IE"/>
          </a:p>
        </p:txBody>
      </p:sp>
    </p:spTree>
    <p:extLst>
      <p:ext uri="{BB962C8B-B14F-4D97-AF65-F5344CB8AC3E}">
        <p14:creationId xmlns:p14="http://schemas.microsoft.com/office/powerpoint/2010/main" val="1804928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18</a:t>
            </a:fld>
            <a:endParaRPr lang="en-IE"/>
          </a:p>
        </p:txBody>
      </p:sp>
    </p:spTree>
    <p:extLst>
      <p:ext uri="{BB962C8B-B14F-4D97-AF65-F5344CB8AC3E}">
        <p14:creationId xmlns:p14="http://schemas.microsoft.com/office/powerpoint/2010/main" val="2860571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better than simply treating each single word as a token</a:t>
            </a:r>
          </a:p>
        </p:txBody>
      </p:sp>
      <p:sp>
        <p:nvSpPr>
          <p:cNvPr id="4" name="Slide Number Placeholder 3"/>
          <p:cNvSpPr>
            <a:spLocks noGrp="1"/>
          </p:cNvSpPr>
          <p:nvPr>
            <p:ph type="sldNum" sz="quarter" idx="10"/>
          </p:nvPr>
        </p:nvSpPr>
        <p:spPr/>
        <p:txBody>
          <a:bodyPr/>
          <a:lstStyle/>
          <a:p>
            <a:fld id="{CE202BAD-07FF-FA4D-9E61-28096F4225A7}" type="slidenum">
              <a:rPr lang="en-US" smtClean="0"/>
              <a:t>19</a:t>
            </a:fld>
            <a:endParaRPr lang="en-US"/>
          </a:p>
        </p:txBody>
      </p:sp>
    </p:spTree>
    <p:extLst>
      <p:ext uri="{BB962C8B-B14F-4D97-AF65-F5344CB8AC3E}">
        <p14:creationId xmlns:p14="http://schemas.microsoft.com/office/powerpoint/2010/main" val="2901918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Think of all the user generated content we have at our disposal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From user reviews or articles, to tweets and </a:t>
            </a:r>
            <a:r>
              <a:rPr lang="en-US" baseline="0" dirty="0" err="1"/>
              <a:t>facebook</a:t>
            </a:r>
            <a:r>
              <a:rPr lang="en-US" baseline="0" dirty="0"/>
              <a:t> posts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We tweet about foods we like and don’t like. Companies we like and don’t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We have huge repositories of text, in which we can discover themes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 key element of ecommerce are reviews, which are predominately textual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Websites are just text with markup language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But also policy: Survey response, Google/Twitter Flu, discussion forums, summarize congressional bills, company, </a:t>
            </a:r>
            <a:r>
              <a:rPr lang="en-US" baseline="0" dirty="0" err="1"/>
              <a:t>webites</a:t>
            </a:r>
            <a:r>
              <a:rPr lang="en-US"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What are some examples of text resources and what can they be used for in policy contexts?</a:t>
            </a:r>
          </a:p>
        </p:txBody>
      </p:sp>
      <p:sp>
        <p:nvSpPr>
          <p:cNvPr id="4" name="Slide Number Placeholder 3"/>
          <p:cNvSpPr>
            <a:spLocks noGrp="1"/>
          </p:cNvSpPr>
          <p:nvPr>
            <p:ph type="sldNum" sz="quarter" idx="10"/>
          </p:nvPr>
        </p:nvSpPr>
        <p:spPr/>
        <p:txBody>
          <a:bodyPr/>
          <a:lstStyle/>
          <a:p>
            <a:fld id="{D3DD9644-4106-F343-8DDA-191428522036}" type="slidenum">
              <a:rPr lang="en-US" smtClean="0"/>
              <a:t>2</a:t>
            </a:fld>
            <a:endParaRPr lang="en-US"/>
          </a:p>
        </p:txBody>
      </p:sp>
    </p:spTree>
    <p:extLst>
      <p:ext uri="{BB962C8B-B14F-4D97-AF65-F5344CB8AC3E}">
        <p14:creationId xmlns:p14="http://schemas.microsoft.com/office/powerpoint/2010/main" val="296721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n-gram</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20</a:t>
            </a:fld>
            <a:endParaRPr lang="en-IE"/>
          </a:p>
        </p:txBody>
      </p:sp>
    </p:spTree>
    <p:extLst>
      <p:ext uri="{BB962C8B-B14F-4D97-AF65-F5344CB8AC3E}">
        <p14:creationId xmlns:p14="http://schemas.microsoft.com/office/powerpoint/2010/main" val="265539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Because of the complexity of language and documents, sometimes </a:t>
            </a:r>
            <a:r>
              <a:rPr lang="en-US" sz="1200" b="1" i="0" u="none" strike="noStrike" kern="1200" baseline="0" dirty="0">
                <a:solidFill>
                  <a:schemeClr val="tx1"/>
                </a:solidFill>
                <a:latin typeface="Arial" charset="0"/>
                <a:ea typeface="+mn-ea"/>
                <a:cs typeface="+mn-cs"/>
              </a:rPr>
              <a:t>we want an additional layer between the document and the model</a:t>
            </a:r>
            <a:r>
              <a:rPr lang="en-US" sz="1200" b="0" i="0" u="none" strike="noStrike" kern="1200" baseline="0" dirty="0">
                <a:solidFill>
                  <a:schemeClr val="tx1"/>
                </a:solidFill>
                <a:latin typeface="Arial" charset="0"/>
                <a:ea typeface="+mn-ea"/>
                <a:cs typeface="+mn-cs"/>
              </a:rPr>
              <a:t>. In the context of text we call this </a:t>
            </a:r>
            <a:r>
              <a:rPr lang="en-US" sz="1200" b="1" i="0" u="none" strike="noStrike" kern="1200" baseline="0" dirty="0">
                <a:solidFill>
                  <a:schemeClr val="tx1"/>
                </a:solidFill>
                <a:latin typeface="Arial" charset="0"/>
                <a:ea typeface="+mn-ea"/>
                <a:cs typeface="+mn-cs"/>
              </a:rPr>
              <a:t>the </a:t>
            </a:r>
            <a:r>
              <a:rPr lang="en-US" sz="1200" b="1" i="1" u="none" strike="noStrike" kern="1200" baseline="0" dirty="0">
                <a:solidFill>
                  <a:schemeClr val="tx1"/>
                </a:solidFill>
                <a:latin typeface="Arial" charset="0"/>
                <a:ea typeface="+mn-ea"/>
                <a:cs typeface="+mn-cs"/>
              </a:rPr>
              <a:t>topic </a:t>
            </a:r>
            <a:r>
              <a:rPr lang="en-US" sz="1200" b="1" i="0" u="none" strike="noStrike" kern="1200" baseline="0" dirty="0">
                <a:solidFill>
                  <a:schemeClr val="tx1"/>
                </a:solidFill>
                <a:latin typeface="Arial" charset="0"/>
                <a:ea typeface="+mn-ea"/>
                <a:cs typeface="+mn-cs"/>
              </a:rPr>
              <a:t>layer</a:t>
            </a:r>
          </a:p>
          <a:p>
            <a:endParaRPr lang="en-US" sz="1200" b="1"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The main idea of a topic layer is first to model the set of topics in a corpus separately. As before, each document constitutes a sequence of words, but instead of the words being used directly by the final classifier, the words map to one or more topics. </a:t>
            </a:r>
            <a:r>
              <a:rPr lang="en-US" sz="1200" b="1" i="0" u="none" strike="noStrike" kern="1200" baseline="0" dirty="0">
                <a:solidFill>
                  <a:schemeClr val="tx1"/>
                </a:solidFill>
                <a:latin typeface="Arial" charset="0"/>
                <a:ea typeface="+mn-ea"/>
                <a:cs typeface="+mn-cs"/>
              </a:rPr>
              <a:t>The topics also are learned from the data (often via unsupervised data mining). </a:t>
            </a:r>
            <a:r>
              <a:rPr lang="en-US" sz="1200" b="0" i="0" u="none" strike="noStrike" kern="1200" baseline="0" dirty="0">
                <a:solidFill>
                  <a:schemeClr val="tx1"/>
                </a:solidFill>
                <a:latin typeface="Arial" charset="0"/>
                <a:ea typeface="+mn-ea"/>
                <a:cs typeface="+mn-cs"/>
              </a:rPr>
              <a:t>The final classifier is defined in terms of these intermediate topics rather than words. </a:t>
            </a:r>
          </a:p>
          <a:p>
            <a:endParaRPr lang="en-US" sz="1200" b="0"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rPr>
              <a:t>One advantage is that in a search engine, for example, a query can use terms that do not exactly match the specific words of a document</a:t>
            </a:r>
            <a:r>
              <a:rPr lang="en-US" sz="1200" b="0" i="0" u="none" strike="noStrike" kern="1200" baseline="0" dirty="0">
                <a:solidFill>
                  <a:schemeClr val="tx1"/>
                </a:solidFill>
                <a:latin typeface="Arial" charset="0"/>
                <a:ea typeface="+mn-ea"/>
                <a:cs typeface="+mn-cs"/>
              </a:rPr>
              <a:t>; if they map to the correct topic(s), the document will still be considered relevant to the search.</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[extensions: ART, etc.]</a:t>
            </a: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a:p>
            <a:r>
              <a:rPr lang="en-US" sz="1200" b="0" i="0" kern="1200" dirty="0">
                <a:solidFill>
                  <a:schemeClr val="tx1"/>
                </a:solidFill>
                <a:effectLst/>
                <a:latin typeface="Arial" charset="0"/>
                <a:ea typeface="+mn-ea"/>
                <a:cs typeface="+mn-cs"/>
              </a:rPr>
              <a:t>LDA represents documents as </a:t>
            </a:r>
            <a:r>
              <a:rPr lang="en-US" sz="1200" b="1" i="0" kern="1200" dirty="0">
                <a:solidFill>
                  <a:schemeClr val="tx1"/>
                </a:solidFill>
                <a:effectLst/>
                <a:latin typeface="Arial" charset="0"/>
                <a:ea typeface="+mn-ea"/>
                <a:cs typeface="+mn-cs"/>
              </a:rPr>
              <a:t>mixtures of topics</a:t>
            </a:r>
            <a:r>
              <a:rPr lang="en-US" sz="1200" b="0" i="0" kern="1200" dirty="0">
                <a:solidFill>
                  <a:schemeClr val="tx1"/>
                </a:solidFill>
                <a:effectLst/>
                <a:latin typeface="Arial" charset="0"/>
                <a:ea typeface="+mn-ea"/>
                <a:cs typeface="+mn-cs"/>
              </a:rPr>
              <a:t> that spit out words with certain probabilities. It assumes that documents are produced in the following fashion: when writing each document, you</a:t>
            </a:r>
            <a:br>
              <a:rPr lang="en-US" dirty="0"/>
            </a:br>
            <a:br>
              <a:rPr lang="en-US" dirty="0"/>
            </a:br>
            <a:r>
              <a:rPr lang="en-US" sz="1200" b="0" i="0" kern="1200" dirty="0">
                <a:solidFill>
                  <a:schemeClr val="tx1"/>
                </a:solidFill>
                <a:effectLst/>
                <a:latin typeface="Arial" charset="0"/>
                <a:ea typeface="+mn-ea"/>
                <a:cs typeface="+mn-cs"/>
              </a:rPr>
              <a:t>Decide on the number of words N the document will have (say, according to a Poisson distribution).</a:t>
            </a:r>
          </a:p>
          <a:p>
            <a:r>
              <a:rPr lang="en-US" sz="1200" b="0" i="0" kern="1200" dirty="0">
                <a:solidFill>
                  <a:schemeClr val="tx1"/>
                </a:solidFill>
                <a:effectLst/>
                <a:latin typeface="Arial" charset="0"/>
                <a:ea typeface="+mn-ea"/>
                <a:cs typeface="+mn-cs"/>
              </a:rPr>
              <a:t>Choose a topic mixture for the document (according to a </a:t>
            </a:r>
            <a:r>
              <a:rPr lang="en-US" sz="1200" b="0" i="0" kern="1200" dirty="0" err="1">
                <a:solidFill>
                  <a:schemeClr val="tx1"/>
                </a:solidFill>
                <a:effectLst/>
                <a:latin typeface="Arial" charset="0"/>
                <a:ea typeface="+mn-ea"/>
                <a:cs typeface="+mn-cs"/>
              </a:rPr>
              <a:t>Dirichlet</a:t>
            </a:r>
            <a:r>
              <a:rPr lang="en-US" sz="1200" b="0" i="0" kern="1200" dirty="0">
                <a:solidFill>
                  <a:schemeClr val="tx1"/>
                </a:solidFill>
                <a:effectLst/>
                <a:latin typeface="Arial" charset="0"/>
                <a:ea typeface="+mn-ea"/>
                <a:cs typeface="+mn-cs"/>
              </a:rPr>
              <a:t> distribution over a fixed set of K topics). For example, assuming that we have the two food and cute animal topics above, you might choose the document to consist of 1/3 food and 2/3 cute animals.</a:t>
            </a:r>
          </a:p>
          <a:p>
            <a:r>
              <a:rPr lang="en-US" sz="1200" b="0" i="0" kern="1200" dirty="0">
                <a:solidFill>
                  <a:schemeClr val="tx1"/>
                </a:solidFill>
                <a:effectLst/>
                <a:latin typeface="Arial" charset="0"/>
                <a:ea typeface="+mn-ea"/>
                <a:cs typeface="+mn-cs"/>
              </a:rPr>
              <a:t>Generate each word in the document by:</a:t>
            </a:r>
          </a:p>
          <a:p>
            <a:r>
              <a:rPr lang="en-US" sz="1200" b="0" i="0" kern="1200" dirty="0">
                <a:solidFill>
                  <a:schemeClr val="tx1"/>
                </a:solidFill>
                <a:effectLst/>
                <a:latin typeface="Arial" charset="0"/>
                <a:ea typeface="+mn-ea"/>
                <a:cs typeface="+mn-cs"/>
              </a:rPr>
              <a:t>....First picking a topic (according to the multinomial distribution that you sampled above; for example, you might pick the food topic with 1/3 probability and the cute animals topic with 2/3 probability).</a:t>
            </a:r>
          </a:p>
          <a:p>
            <a:r>
              <a:rPr lang="en-US" sz="1200" b="0" i="0" kern="1200" dirty="0">
                <a:solidFill>
                  <a:schemeClr val="tx1"/>
                </a:solidFill>
                <a:effectLst/>
                <a:latin typeface="Arial" charset="0"/>
                <a:ea typeface="+mn-ea"/>
                <a:cs typeface="+mn-cs"/>
              </a:rPr>
              <a:t>....Then using the topic to generate the word itself (according to the topic's multinomial distribution). For instance, the food topic might output the word "broccoli" with 30% probability, "bananas" with 15% probability, and so on.</a:t>
            </a:r>
          </a:p>
          <a:p>
            <a:br>
              <a:rPr lang="en-US" dirty="0"/>
            </a:br>
            <a:r>
              <a:rPr lang="en-US" sz="1200" b="1" i="1" u="none" strike="noStrike" kern="1200" dirty="0">
                <a:solidFill>
                  <a:schemeClr val="tx1"/>
                </a:solidFill>
                <a:effectLst/>
                <a:latin typeface="Arial" charset="0"/>
                <a:ea typeface="+mn-ea"/>
                <a:cs typeface="+mn-cs"/>
              </a:rPr>
              <a:t>Learning</a:t>
            </a:r>
            <a:br>
              <a:rPr lang="en-US" dirty="0"/>
            </a:br>
            <a:br>
              <a:rPr lang="en-US" dirty="0"/>
            </a:br>
            <a:r>
              <a:rPr lang="en-US" sz="1200" b="0" i="0" kern="1200" dirty="0">
                <a:solidFill>
                  <a:schemeClr val="tx1"/>
                </a:solidFill>
                <a:effectLst/>
                <a:latin typeface="Arial" charset="0"/>
                <a:ea typeface="+mn-ea"/>
                <a:cs typeface="+mn-cs"/>
              </a:rPr>
              <a:t>So now suppose you have a set of documents. You've chosen some fixed number of K topics to discover, and want to use LDA to learn the topic representation of each document and the words associated to each topic. How do you do this? One way (known as collapsed Gibbs sampling*) is the following:</a:t>
            </a:r>
            <a:br>
              <a:rPr lang="en-US" dirty="0"/>
            </a:br>
            <a:br>
              <a:rPr lang="en-US" dirty="0"/>
            </a:br>
            <a:r>
              <a:rPr lang="en-US" sz="1200" b="0" i="0" kern="1200" dirty="0">
                <a:solidFill>
                  <a:schemeClr val="tx1"/>
                </a:solidFill>
                <a:effectLst/>
                <a:latin typeface="Arial" charset="0"/>
                <a:ea typeface="+mn-ea"/>
                <a:cs typeface="+mn-cs"/>
              </a:rPr>
              <a:t>Go through each document, and randomly assign each word in the document to one of the K topics.</a:t>
            </a:r>
          </a:p>
          <a:p>
            <a:r>
              <a:rPr lang="en-US" sz="1200" b="0" i="0" kern="1200" dirty="0">
                <a:solidFill>
                  <a:schemeClr val="tx1"/>
                </a:solidFill>
                <a:effectLst/>
                <a:latin typeface="Arial" charset="0"/>
                <a:ea typeface="+mn-ea"/>
                <a:cs typeface="+mn-cs"/>
              </a:rPr>
              <a:t>Notice that this random assignment already gives you both topic representations of all the documents and word distributions of all the topics (albeit not very good ones).</a:t>
            </a:r>
          </a:p>
          <a:p>
            <a:r>
              <a:rPr lang="en-US" sz="1200" b="0" i="0" kern="1200" dirty="0">
                <a:solidFill>
                  <a:schemeClr val="tx1"/>
                </a:solidFill>
                <a:effectLst/>
                <a:latin typeface="Arial" charset="0"/>
                <a:ea typeface="+mn-ea"/>
                <a:cs typeface="+mn-cs"/>
              </a:rPr>
              <a:t>So to improve on them, for each document d...</a:t>
            </a:r>
          </a:p>
          <a:p>
            <a:r>
              <a:rPr lang="en-US" sz="1200" b="0" i="0" kern="1200" dirty="0">
                <a:solidFill>
                  <a:schemeClr val="tx1"/>
                </a:solidFill>
                <a:effectLst/>
                <a:latin typeface="Arial" charset="0"/>
                <a:ea typeface="+mn-ea"/>
                <a:cs typeface="+mn-cs"/>
              </a:rPr>
              <a:t>....Go through each word w in d...</a:t>
            </a:r>
          </a:p>
          <a:p>
            <a:r>
              <a:rPr lang="en-US" sz="1200" b="0" i="0" kern="1200" dirty="0">
                <a:solidFill>
                  <a:schemeClr val="tx1"/>
                </a:solidFill>
                <a:effectLst/>
                <a:latin typeface="Arial" charset="0"/>
                <a:ea typeface="+mn-ea"/>
                <a:cs typeface="+mn-cs"/>
              </a:rPr>
              <a:t>........And for each topic t, compute two things: 1) p(topic t | document d) = the proportion of words in document d that are currently assigned to topic t, and 2) p(word w | topic t) = the proportion of assignments to topic t over all documents that come from this word w. Reassign w a new topic, where you choose topic t with probability p(topic t | document d) * p(word w | topic t) (according to our generative model, this is essentially the probability that topic t generated word w, so it makes sense that we resample the current word's topic with this probability). (Also, I'm glossing over a couple of things here, such as the use of priors/</a:t>
            </a:r>
            <a:r>
              <a:rPr lang="en-US" sz="1200" b="0" i="0" kern="1200" dirty="0" err="1">
                <a:solidFill>
                  <a:schemeClr val="tx1"/>
                </a:solidFill>
                <a:effectLst/>
                <a:latin typeface="Arial" charset="0"/>
                <a:ea typeface="+mn-ea"/>
                <a:cs typeface="+mn-cs"/>
              </a:rPr>
              <a:t>pseudocounts</a:t>
            </a:r>
            <a:r>
              <a:rPr lang="en-US" sz="1200" b="0" i="0" kern="1200" dirty="0">
                <a:solidFill>
                  <a:schemeClr val="tx1"/>
                </a:solidFill>
                <a:effectLst/>
                <a:latin typeface="Arial" charset="0"/>
                <a:ea typeface="+mn-ea"/>
                <a:cs typeface="+mn-cs"/>
              </a:rPr>
              <a:t> in these probabilities.)</a:t>
            </a:r>
          </a:p>
          <a:p>
            <a:r>
              <a:rPr lang="en-US" sz="1200" b="0" i="0" kern="1200" dirty="0">
                <a:solidFill>
                  <a:schemeClr val="tx1"/>
                </a:solidFill>
                <a:effectLst/>
                <a:latin typeface="Arial" charset="0"/>
                <a:ea typeface="+mn-ea"/>
                <a:cs typeface="+mn-cs"/>
              </a:rPr>
              <a:t>........In other words, in this step, we're assuming that all topic assignments except for the current word in question are correct, and then updating the assignment of the current word using our model of how documents are generated.</a:t>
            </a:r>
          </a:p>
          <a:p>
            <a:r>
              <a:rPr lang="en-US" sz="1200" b="0" i="0" kern="1200" dirty="0">
                <a:solidFill>
                  <a:schemeClr val="tx1"/>
                </a:solidFill>
                <a:effectLst/>
                <a:latin typeface="Arial" charset="0"/>
                <a:ea typeface="+mn-ea"/>
                <a:cs typeface="+mn-cs"/>
              </a:rPr>
              <a:t>After repeating the previous step a large number of times, you'll eventually reach a roughly steady state where your assignments are pretty good. So use these assignments to estimate the topic mixtures of each document (by counting the proportion of words assigned to each topic within that document) and the words associated to each topic (by counting the proportion of words assigned to each topic overall).</a:t>
            </a:r>
          </a:p>
          <a:p>
            <a:br>
              <a:rPr lang="en-US" dirty="0"/>
            </a:br>
            <a:endParaRPr lang="en-US" b="1"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22</a:t>
            </a:fld>
            <a:endParaRPr lang="en-IE"/>
          </a:p>
        </p:txBody>
      </p:sp>
    </p:spTree>
    <p:extLst>
      <p:ext uri="{BB962C8B-B14F-4D97-AF65-F5344CB8AC3E}">
        <p14:creationId xmlns:p14="http://schemas.microsoft.com/office/powerpoint/2010/main" val="1534295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3550" y="685800"/>
            <a:ext cx="5445125" cy="3063875"/>
          </a:xfrm>
        </p:spPr>
      </p:sp>
      <p:sp>
        <p:nvSpPr>
          <p:cNvPr id="3" name="Notes Placeholder 2"/>
          <p:cNvSpPr>
            <a:spLocks noGrp="1"/>
          </p:cNvSpPr>
          <p:nvPr>
            <p:ph type="body" idx="1"/>
          </p:nvPr>
        </p:nvSpPr>
        <p:spPr>
          <a:xfrm>
            <a:off x="654977" y="3750067"/>
            <a:ext cx="5486400" cy="5208998"/>
          </a:xfrm>
        </p:spPr>
        <p:txBody>
          <a:bodyPr/>
          <a:lstStyle/>
          <a:p>
            <a:pPr marL="171450" indent="-171450">
              <a:buFontTx/>
              <a:buChar char="-"/>
            </a:pPr>
            <a:r>
              <a:rPr lang="en-US" dirty="0"/>
              <a:t>So much data,</a:t>
            </a:r>
            <a:r>
              <a:rPr lang="en-US" baseline="0" dirty="0"/>
              <a:t> </a:t>
            </a:r>
            <a:r>
              <a:rPr lang="en-US" dirty="0"/>
              <a:t>manual organization is not practical, so we want to use algorithm to come up with topics</a:t>
            </a:r>
          </a:p>
          <a:p>
            <a:pPr marL="171450" indent="-171450">
              <a:buFontTx/>
              <a:buChar char="-"/>
            </a:pPr>
            <a:r>
              <a:rPr lang="en-US" dirty="0"/>
              <a:t>So</a:t>
            </a:r>
            <a:r>
              <a:rPr lang="en-US" baseline="0" dirty="0"/>
              <a:t> topic modeling is similar to our challenge of Gaussian mixture models.</a:t>
            </a:r>
          </a:p>
          <a:p>
            <a:pPr marL="628650" lvl="1" indent="-171450">
              <a:buFontTx/>
              <a:buChar char="-"/>
            </a:pPr>
            <a:r>
              <a:rPr lang="en-US" baseline="0" dirty="0"/>
              <a:t>There we were trying to capture the groups of data as well, but instead of text, it was prices of cameras or weights of students</a:t>
            </a:r>
          </a:p>
          <a:p>
            <a:pPr marL="171450" lvl="0" indent="-171450">
              <a:buFontTx/>
              <a:buChar char="-"/>
            </a:pPr>
            <a:r>
              <a:rPr lang="en-US" baseline="0" dirty="0"/>
              <a:t>The idea is that there is some underlying probabilistic data generating process</a:t>
            </a:r>
          </a:p>
          <a:p>
            <a:pPr marL="171450" lvl="0" indent="-171450">
              <a:buFontTx/>
              <a:buChar char="-"/>
            </a:pPr>
            <a:r>
              <a:rPr lang="en-US" baseline="0" dirty="0"/>
              <a:t>We observe data: words in a document and assume there is some probabilistic process that generates those words</a:t>
            </a:r>
          </a:p>
          <a:p>
            <a:pPr marL="171450" lvl="0" indent="-171450">
              <a:buFontTx/>
              <a:buChar char="-"/>
            </a:pPr>
            <a:r>
              <a:rPr lang="en-US" baseline="0" dirty="0"/>
              <a:t>Given the observations of the words, we want to go backwards and uncover the parameters of that process</a:t>
            </a:r>
          </a:p>
          <a:p>
            <a:pPr marL="171450" lvl="0" indent="-171450">
              <a:buFontTx/>
              <a:buChar char="-"/>
            </a:pPr>
            <a:r>
              <a:rPr lang="en-US" baseline="0" dirty="0"/>
              <a:t>In GMM what did we want to uncover? Proportions, means, and variances</a:t>
            </a:r>
          </a:p>
          <a:p>
            <a:pPr marL="171450" lvl="0" indent="-171450">
              <a:buFontTx/>
              <a:buChar char="-"/>
            </a:pPr>
            <a:r>
              <a:rPr lang="en-US" baseline="0" dirty="0"/>
              <a:t>In topic modeling, we want to uncover the hidden thematic structure</a:t>
            </a:r>
          </a:p>
          <a:p>
            <a:pPr marL="171450" lvl="0" indent="-171450">
              <a:buFontTx/>
              <a:buChar char="-"/>
            </a:pPr>
            <a:r>
              <a:rPr lang="en-US" baseline="0" dirty="0"/>
              <a:t>This is used</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For Google (reading your e-mail) you are just  a big document made up of themes</a:t>
            </a:r>
          </a:p>
          <a:p>
            <a:pPr marL="628650" lvl="1" indent="-171450">
              <a:buFontTx/>
              <a:buChar char="-"/>
            </a:pPr>
            <a:r>
              <a:rPr lang="en-US" baseline="0" dirty="0"/>
              <a:t>In recommendations when browsing the web, and determine what to see next</a:t>
            </a:r>
          </a:p>
          <a:p>
            <a:pPr marL="628650" lvl="1" indent="-171450">
              <a:buFontTx/>
              <a:buChar char="-"/>
            </a:pPr>
            <a:r>
              <a:rPr lang="en-US" baseline="0" dirty="0"/>
              <a:t>Search engines (forms key components) giving results</a:t>
            </a:r>
          </a:p>
          <a:p>
            <a:pPr marL="628650" lvl="1" indent="-171450">
              <a:buFontTx/>
              <a:buChar char="-"/>
            </a:pPr>
            <a:r>
              <a:rPr lang="en-US" baseline="0" dirty="0"/>
              <a:t>Content based recommender systems</a:t>
            </a:r>
          </a:p>
          <a:p>
            <a:pPr marL="628650" lvl="1" indent="-171450">
              <a:buFontTx/>
              <a:buChar char="-"/>
            </a:pPr>
            <a:r>
              <a:rPr lang="en-US" baseline="0" dirty="0"/>
              <a:t>Even though most applications are for textual data, can apply to many more contexts </a:t>
            </a:r>
          </a:p>
          <a:p>
            <a:pPr marL="1085850" lvl="2" indent="-171450">
              <a:buFontTx/>
              <a:buChar char="-"/>
            </a:pPr>
            <a:r>
              <a:rPr lang="en-US" baseline="0" dirty="0"/>
              <a:t>Pictures once you create the picture as vector of values</a:t>
            </a:r>
          </a:p>
          <a:p>
            <a:pPr marL="628650" lvl="1" indent="-171450">
              <a:buFontTx/>
              <a:buChar char="-"/>
            </a:pPr>
            <a:r>
              <a:rPr lang="en-US" baseline="0" dirty="0"/>
              <a:t>(Lee, et al) Financial statements of companies and media stories to create proximity measures used to predict mergers and acquisitions</a:t>
            </a:r>
          </a:p>
          <a:p>
            <a:pPr marL="628650" lvl="1" indent="-171450">
              <a:buFontTx/>
              <a:buChar char="-"/>
            </a:pPr>
            <a:r>
              <a:rPr lang="en-US" baseline="0" dirty="0"/>
              <a:t>(Gong) Another interesting example, contextual factors that influence performance on paid search search advertising</a:t>
            </a:r>
          </a:p>
          <a:p>
            <a:pPr marL="1085850" lvl="2" indent="-171450">
              <a:buFontTx/>
              <a:buChar char="-"/>
            </a:pPr>
            <a:r>
              <a:rPr lang="en-US" baseline="0" dirty="0"/>
              <a:t>Keyword is highly ambiguous  -&gt; who should advertise on it and what is expected click through</a:t>
            </a:r>
          </a:p>
          <a:p>
            <a:pPr marL="1085850" lvl="2" indent="-171450">
              <a:buFontTx/>
              <a:buChar char="-"/>
            </a:pPr>
            <a:r>
              <a:rPr lang="en-US" baseline="0" dirty="0"/>
              <a:t>Ambiguity was measure based on how many topics seems to represent text about the keyword</a:t>
            </a:r>
          </a:p>
        </p:txBody>
      </p:sp>
      <p:sp>
        <p:nvSpPr>
          <p:cNvPr id="4" name="Slide Number Placeholder 3"/>
          <p:cNvSpPr>
            <a:spLocks noGrp="1"/>
          </p:cNvSpPr>
          <p:nvPr>
            <p:ph type="sldNum" sz="quarter" idx="10"/>
          </p:nvPr>
        </p:nvSpPr>
        <p:spPr/>
        <p:txBody>
          <a:bodyPr/>
          <a:lstStyle/>
          <a:p>
            <a:fld id="{595B88C8-DA27-9A44-94D5-7B54CC548174}" type="slidenum">
              <a:rPr lang="en-US" smtClean="0"/>
              <a:t>23</a:t>
            </a:fld>
            <a:endParaRPr lang="en-US"/>
          </a:p>
        </p:txBody>
      </p:sp>
    </p:spTree>
    <p:extLst>
      <p:ext uri="{BB962C8B-B14F-4D97-AF65-F5344CB8AC3E}">
        <p14:creationId xmlns:p14="http://schemas.microsoft.com/office/powerpoint/2010/main" val="359078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that is the background, no we will discuss the algorithm used to discover this hidden themes or topics: LDA</a:t>
            </a:r>
          </a:p>
          <a:p>
            <a:pPr marL="171450" indent="-171450">
              <a:buFontTx/>
              <a:buChar char="-"/>
            </a:pPr>
            <a:r>
              <a:rPr lang="en-US" dirty="0"/>
              <a:t>Latent because we do not know up front what themes</a:t>
            </a:r>
            <a:r>
              <a:rPr lang="en-US" baseline="0" dirty="0"/>
              <a:t> are, we do have to specify how many </a:t>
            </a:r>
            <a:r>
              <a:rPr lang="en-US" dirty="0"/>
              <a:t>upfront (like k-means).</a:t>
            </a:r>
          </a:p>
          <a:p>
            <a:pPr marL="628650" lvl="1" indent="-171450">
              <a:buFontTx/>
              <a:buChar char="-"/>
            </a:pPr>
            <a:r>
              <a:rPr lang="en-US" dirty="0"/>
              <a:t>We don’t know groups,</a:t>
            </a:r>
            <a:r>
              <a:rPr lang="en-US" baseline="0" dirty="0"/>
              <a:t> words belong to which topics/groups, and the distribution of topics over documents</a:t>
            </a:r>
            <a:endParaRPr lang="en-US" dirty="0"/>
          </a:p>
          <a:p>
            <a:pPr marL="171450" indent="-171450">
              <a:buFontTx/>
              <a:buChar char="-"/>
            </a:pPr>
            <a:r>
              <a:rPr lang="en-US" dirty="0" err="1"/>
              <a:t>Dirichlet</a:t>
            </a:r>
            <a:r>
              <a:rPr lang="en-US" dirty="0"/>
              <a:t> is the name of probability distribution</a:t>
            </a:r>
            <a:r>
              <a:rPr lang="en-US" baseline="0" dirty="0"/>
              <a:t> used to model the data, it is </a:t>
            </a:r>
            <a:r>
              <a:rPr lang="en-US" dirty="0"/>
              <a:t>a generalization of multinomial.</a:t>
            </a:r>
          </a:p>
          <a:p>
            <a:pPr marL="628650" lvl="1" indent="-171450">
              <a:buFontTx/>
              <a:buChar char="-"/>
            </a:pPr>
            <a:r>
              <a:rPr lang="en-US" dirty="0"/>
              <a:t>A</a:t>
            </a:r>
            <a:r>
              <a:rPr lang="en-US" baseline="0" dirty="0"/>
              <a:t> </a:t>
            </a:r>
            <a:r>
              <a:rPr lang="en-US" baseline="0" dirty="0" err="1"/>
              <a:t>benoulli</a:t>
            </a:r>
            <a:r>
              <a:rPr lang="en-US" baseline="0" dirty="0"/>
              <a:t> is a coin</a:t>
            </a:r>
          </a:p>
          <a:p>
            <a:pPr marL="628650" lvl="1" indent="-171450">
              <a:buFontTx/>
              <a:buChar char="-"/>
            </a:pPr>
            <a:r>
              <a:rPr lang="en-US" baseline="0" dirty="0"/>
              <a:t>Multinomial is 3 sided die</a:t>
            </a:r>
          </a:p>
          <a:p>
            <a:pPr marL="628650" lvl="1" indent="-171450">
              <a:buFontTx/>
              <a:buChar char="-"/>
            </a:pPr>
            <a:r>
              <a:rPr lang="en-US" baseline="0" dirty="0" err="1"/>
              <a:t>Dirchlete</a:t>
            </a:r>
            <a:r>
              <a:rPr lang="en-US" baseline="0" dirty="0"/>
              <a:t> will produce for me a multinomial (generates for me a random dice)</a:t>
            </a:r>
            <a:endParaRPr lang="en-US" dirty="0"/>
          </a:p>
          <a:p>
            <a:pPr marL="171450" indent="-171450">
              <a:buFontTx/>
              <a:buChar char="-"/>
            </a:pPr>
            <a:r>
              <a:rPr lang="en-US" dirty="0"/>
              <a:t>Allocation is allocation each document across the topics.</a:t>
            </a:r>
          </a:p>
          <a:p>
            <a:pPr marL="628650" lvl="1" indent="-171450">
              <a:buFontTx/>
              <a:buChar char="-"/>
            </a:pPr>
            <a:r>
              <a:rPr lang="en-US" dirty="0"/>
              <a:t>Each words belongs</a:t>
            </a:r>
            <a:r>
              <a:rPr lang="en-US" baseline="0" dirty="0"/>
              <a:t> to topics at different proportions (just like GMM)</a:t>
            </a:r>
          </a:p>
          <a:p>
            <a:pPr marL="628650" lvl="1" indent="-171450">
              <a:buFontTx/>
              <a:buChar char="-"/>
            </a:pPr>
            <a:r>
              <a:rPr lang="en-US" baseline="0" dirty="0"/>
              <a:t>Each document is composed of different topics at different proportions (again like GMM)</a:t>
            </a:r>
            <a:endParaRPr lang="en-US" dirty="0"/>
          </a:p>
        </p:txBody>
      </p:sp>
      <p:sp>
        <p:nvSpPr>
          <p:cNvPr id="4" name="Slide Number Placeholder 3"/>
          <p:cNvSpPr>
            <a:spLocks noGrp="1"/>
          </p:cNvSpPr>
          <p:nvPr>
            <p:ph type="sldNum" sz="quarter" idx="10"/>
          </p:nvPr>
        </p:nvSpPr>
        <p:spPr/>
        <p:txBody>
          <a:bodyPr/>
          <a:lstStyle/>
          <a:p>
            <a:fld id="{595B88C8-DA27-9A44-94D5-7B54CC548174}" type="slidenum">
              <a:rPr lang="en-US" smtClean="0"/>
              <a:t>24</a:t>
            </a:fld>
            <a:endParaRPr lang="en-US"/>
          </a:p>
        </p:txBody>
      </p:sp>
    </p:spTree>
    <p:extLst>
      <p:ext uri="{BB962C8B-B14F-4D97-AF65-F5344CB8AC3E}">
        <p14:creationId xmlns:p14="http://schemas.microsoft.com/office/powerpoint/2010/main" val="2080721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Hopefully you have read the article, this is where this example comes from.</a:t>
            </a:r>
          </a:p>
          <a:p>
            <a:pPr marL="171450" indent="-171450">
              <a:buFontTx/>
              <a:buChar char="-"/>
            </a:pPr>
            <a:r>
              <a:rPr lang="en-US" dirty="0"/>
              <a:t>It</a:t>
            </a:r>
            <a:r>
              <a:rPr lang="en-US" baseline="0" dirty="0"/>
              <a:t> assumes s</a:t>
            </a:r>
            <a:r>
              <a:rPr lang="en-US" dirty="0"/>
              <a:t>ome underlying probabilistic process to generate docs.</a:t>
            </a:r>
          </a:p>
          <a:p>
            <a:pPr marL="628650" lvl="1" indent="-171450">
              <a:buFontTx/>
              <a:buChar char="-"/>
            </a:pPr>
            <a:r>
              <a:rPr lang="en-US" dirty="0"/>
              <a:t>For a document, we pull a topic at</a:t>
            </a:r>
            <a:r>
              <a:rPr lang="en-US" baseline="0" dirty="0"/>
              <a:t> random based on the assumed topic distribution (just like we pulled groups at random with GMM)</a:t>
            </a:r>
          </a:p>
          <a:p>
            <a:pPr marL="628650" lvl="1" indent="-171450">
              <a:buFontTx/>
              <a:buChar char="-"/>
            </a:pPr>
            <a:r>
              <a:rPr lang="en-US" baseline="0" dirty="0"/>
              <a:t>We then pull a word from that topic based on the distribution over words, just like we pulled a height based on the Gaussian distribution</a:t>
            </a:r>
            <a:endParaRPr lang="en-US" dirty="0"/>
          </a:p>
          <a:p>
            <a:pPr marL="171450" indent="-171450">
              <a:buFontTx/>
              <a:buChar char="-"/>
            </a:pPr>
            <a:r>
              <a:rPr lang="en-US" dirty="0"/>
              <a:t>Now this is not the way we think of writing documents, but this is the way you can imagine one could have been generated. </a:t>
            </a:r>
          </a:p>
          <a:p>
            <a:pPr marL="171450" indent="-171450">
              <a:buFontTx/>
              <a:buChar char="-"/>
            </a:pPr>
            <a:r>
              <a:rPr lang="en-US" dirty="0"/>
              <a:t>No different conceptually to of Gaussian mixture model. </a:t>
            </a:r>
          </a:p>
          <a:p>
            <a:pPr marL="628650" lvl="1" indent="-171450">
              <a:buFontTx/>
              <a:buChar char="-"/>
            </a:pPr>
            <a:r>
              <a:rPr lang="en-US" dirty="0"/>
              <a:t>Underlying data distribution was normal and we need to estimate the parameters. </a:t>
            </a:r>
          </a:p>
          <a:p>
            <a:pPr marL="628650" lvl="1" indent="-171450">
              <a:buFontTx/>
              <a:buChar char="-"/>
            </a:pPr>
            <a:r>
              <a:rPr lang="en-US" dirty="0"/>
              <a:t>How did we come up with that with the combination of Gaussians,</a:t>
            </a:r>
            <a:r>
              <a:rPr lang="en-US" baseline="0" dirty="0"/>
              <a:t> h</a:t>
            </a:r>
            <a:r>
              <a:rPr lang="en-US" dirty="0"/>
              <a:t>ow do I figure out the mean,</a:t>
            </a:r>
            <a:r>
              <a:rPr lang="en-US" baseline="0" dirty="0"/>
              <a:t> and </a:t>
            </a:r>
            <a:r>
              <a:rPr lang="en-US" baseline="0" dirty="0" err="1"/>
              <a:t>var</a:t>
            </a:r>
            <a:endParaRPr lang="en-US" baseline="0" dirty="0"/>
          </a:p>
          <a:p>
            <a:pPr marL="1085850" lvl="2" indent="-171450">
              <a:buFontTx/>
              <a:buChar char="-"/>
            </a:pPr>
            <a:r>
              <a:rPr lang="en-US" dirty="0"/>
              <a:t>Make a guess about what the means and variances  and then see how likely the data is given it.</a:t>
            </a:r>
          </a:p>
          <a:p>
            <a:pPr marL="1085850" lvl="2" indent="-171450">
              <a:buFontTx/>
              <a:buChar char="-"/>
            </a:pPr>
            <a:r>
              <a:rPr lang="en-US" dirty="0"/>
              <a:t>The data generating process is more complex than GMM because there are many documents made up of many words representing topics, but GMM gives you a foundation from which to think about this.</a:t>
            </a:r>
          </a:p>
        </p:txBody>
      </p:sp>
      <p:sp>
        <p:nvSpPr>
          <p:cNvPr id="4" name="Slide Number Placeholder 3"/>
          <p:cNvSpPr>
            <a:spLocks noGrp="1"/>
          </p:cNvSpPr>
          <p:nvPr>
            <p:ph type="sldNum" sz="quarter" idx="10"/>
          </p:nvPr>
        </p:nvSpPr>
        <p:spPr/>
        <p:txBody>
          <a:bodyPr/>
          <a:lstStyle/>
          <a:p>
            <a:fld id="{595B88C8-DA27-9A44-94D5-7B54CC548174}" type="slidenum">
              <a:rPr lang="en-US" smtClean="0"/>
              <a:t>25</a:t>
            </a:fld>
            <a:endParaRPr lang="en-US"/>
          </a:p>
        </p:txBody>
      </p:sp>
    </p:spTree>
    <p:extLst>
      <p:ext uri="{BB962C8B-B14F-4D97-AF65-F5344CB8AC3E}">
        <p14:creationId xmlns:p14="http://schemas.microsoft.com/office/powerpoint/2010/main" val="113924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structure assume number of topics: 100.</a:t>
            </a:r>
          </a:p>
          <a:p>
            <a:pPr marL="171450" lvl="0" indent="-171450">
              <a:buFontTx/>
              <a:buChar char="-"/>
            </a:pPr>
            <a:r>
              <a:rPr lang="en-US" dirty="0"/>
              <a:t>Imagine a matrix that where each row is</a:t>
            </a:r>
            <a:r>
              <a:rPr lang="en-US" baseline="0" dirty="0"/>
              <a:t> a word and the columns are the k topics</a:t>
            </a:r>
          </a:p>
          <a:p>
            <a:pPr marL="628650" lvl="1" indent="-171450">
              <a:buFontTx/>
              <a:buChar char="-"/>
            </a:pPr>
            <a:r>
              <a:rPr lang="en-US" dirty="0"/>
              <a:t> A topic is a </a:t>
            </a:r>
            <a:r>
              <a:rPr lang="en-US" dirty="0" err="1"/>
              <a:t>prob</a:t>
            </a:r>
            <a:r>
              <a:rPr lang="en-US" dirty="0"/>
              <a:t> distribution over all the words. So the column</a:t>
            </a:r>
            <a:r>
              <a:rPr lang="en-US" baseline="0" dirty="0"/>
              <a:t> </a:t>
            </a:r>
            <a:r>
              <a:rPr lang="en-US" dirty="0"/>
              <a:t>is a topic. .007, 0.0013, etc.</a:t>
            </a:r>
          </a:p>
          <a:p>
            <a:pPr marL="628650" lvl="1" indent="-171450">
              <a:buFontTx/>
              <a:buChar char="-"/>
            </a:pPr>
            <a:r>
              <a:rPr lang="en-US" dirty="0"/>
              <a:t>Column 1 is about genetics</a:t>
            </a:r>
            <a:r>
              <a:rPr lang="en-US" baseline="0" dirty="0"/>
              <a:t> (gene 0.04, </a:t>
            </a:r>
            <a:r>
              <a:rPr lang="en-US" baseline="0" dirty="0" err="1"/>
              <a:t>dna</a:t>
            </a:r>
            <a:r>
              <a:rPr lang="en-US" baseline="0" dirty="0"/>
              <a:t> 0.02, comp 0.000001, cake 0.0000000000000001). </a:t>
            </a:r>
          </a:p>
          <a:p>
            <a:pPr marL="1085850" lvl="2" indent="-171450">
              <a:buFontTx/>
              <a:buChar char="-"/>
            </a:pPr>
            <a:r>
              <a:rPr lang="en-US" baseline="0" dirty="0"/>
              <a:t>So It is a w-sided die that a roll to generate a word. Most of the time I will get gene and </a:t>
            </a:r>
            <a:r>
              <a:rPr lang="en-US" baseline="0" dirty="0" err="1"/>
              <a:t>dna</a:t>
            </a:r>
            <a:r>
              <a:rPr lang="en-US" baseline="0" dirty="0"/>
              <a:t>, though I could get cake every billion times I roll</a:t>
            </a:r>
            <a:endParaRPr lang="en-US" dirty="0"/>
          </a:p>
          <a:p>
            <a:pPr marL="628650" lvl="1" indent="-171450">
              <a:buFontTx/>
              <a:buChar char="-"/>
            </a:pPr>
            <a:r>
              <a:rPr lang="en-US" dirty="0"/>
              <a:t>Every word belongs to every topic, can have low </a:t>
            </a:r>
            <a:r>
              <a:rPr lang="en-US" dirty="0" err="1"/>
              <a:t>prob</a:t>
            </a:r>
            <a:r>
              <a:rPr lang="en-US" dirty="0"/>
              <a:t>, but non zero. </a:t>
            </a:r>
          </a:p>
          <a:p>
            <a:pPr marL="628650" lvl="1" indent="-171450">
              <a:buFontTx/>
              <a:buChar char="-"/>
            </a:pPr>
            <a:r>
              <a:rPr lang="en-US" dirty="0"/>
              <a:t>A topic distribution is just this column. We don't know what topics are there and we have figure this out. </a:t>
            </a:r>
          </a:p>
          <a:p>
            <a:pPr marL="171450" indent="-171450">
              <a:buFontTx/>
              <a:buChar char="-"/>
            </a:pPr>
            <a:r>
              <a:rPr lang="en-US" dirty="0"/>
              <a:t>Each document is made up of topics. So I have another matrix here, where the rows are documents and the columns of topics. </a:t>
            </a:r>
          </a:p>
          <a:p>
            <a:pPr marL="628650" lvl="1" indent="-171450">
              <a:buFontTx/>
              <a:buChar char="-"/>
            </a:pPr>
            <a:r>
              <a:rPr lang="en-US" dirty="0"/>
              <a:t>And it's how much each document is made up of each topic. </a:t>
            </a:r>
          </a:p>
          <a:p>
            <a:pPr marL="171450" indent="-171450">
              <a:buFontTx/>
              <a:buChar char="-"/>
            </a:pPr>
            <a:r>
              <a:rPr lang="en-US" dirty="0"/>
              <a:t>But remember each topic is just a distribution over words. So I have a distribution over topics (or a distribution over distributions.)</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dirty="0"/>
              <a:t>We have 100 distributions. </a:t>
            </a:r>
            <a:r>
              <a:rPr lang="en-US" dirty="0" err="1"/>
              <a:t>Dirchlet</a:t>
            </a:r>
            <a:r>
              <a:rPr lang="en-US" dirty="0"/>
              <a:t> </a:t>
            </a:r>
            <a:r>
              <a:rPr lang="en-US" dirty="0" err="1"/>
              <a:t>dist</a:t>
            </a:r>
            <a:r>
              <a:rPr lang="en-US" dirty="0"/>
              <a:t> comes to play, because it is a distribution of distributions. </a:t>
            </a:r>
          </a:p>
        </p:txBody>
      </p:sp>
      <p:sp>
        <p:nvSpPr>
          <p:cNvPr id="4" name="Slide Number Placeholder 3"/>
          <p:cNvSpPr>
            <a:spLocks noGrp="1"/>
          </p:cNvSpPr>
          <p:nvPr>
            <p:ph type="sldNum" sz="quarter" idx="10"/>
          </p:nvPr>
        </p:nvSpPr>
        <p:spPr/>
        <p:txBody>
          <a:bodyPr/>
          <a:lstStyle/>
          <a:p>
            <a:fld id="{595B88C8-DA27-9A44-94D5-7B54CC548174}" type="slidenum">
              <a:rPr lang="en-US" smtClean="0"/>
              <a:t>26</a:t>
            </a:fld>
            <a:endParaRPr lang="en-US"/>
          </a:p>
        </p:txBody>
      </p:sp>
    </p:spTree>
    <p:extLst>
      <p:ext uri="{BB962C8B-B14F-4D97-AF65-F5344CB8AC3E}">
        <p14:creationId xmlns:p14="http://schemas.microsoft.com/office/powerpoint/2010/main" val="2961348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3 theme in this article (genetics, computation, biology).</a:t>
            </a:r>
          </a:p>
          <a:p>
            <a:pPr marL="171450" indent="-171450">
              <a:buFontTx/>
              <a:buChar char="-"/>
            </a:pPr>
            <a:r>
              <a:rPr lang="en-US" dirty="0"/>
              <a:t>These themes are a distribution over topics.</a:t>
            </a:r>
          </a:p>
          <a:p>
            <a:pPr marL="628650" lvl="1" indent="-171450">
              <a:buFontTx/>
              <a:buChar char="-"/>
            </a:pPr>
            <a:r>
              <a:rPr lang="en-US" dirty="0"/>
              <a:t>Bar probability of this topic in this document.</a:t>
            </a:r>
          </a:p>
          <a:p>
            <a:pPr marL="628650" lvl="1" indent="-171450">
              <a:buFontTx/>
              <a:buChar char="-"/>
            </a:pPr>
            <a:r>
              <a:rPr lang="en-US" dirty="0"/>
              <a:t>So for a given document imagine a bar graph saying what percentage of the documents is from each topic.</a:t>
            </a:r>
          </a:p>
          <a:p>
            <a:pPr marL="171450" lvl="0" indent="-171450">
              <a:buFontTx/>
              <a:buChar char="-"/>
            </a:pPr>
            <a:r>
              <a:rPr lang="en-US" dirty="0"/>
              <a:t>The data generating process for a document is the same way we thought about heights in gender: </a:t>
            </a:r>
          </a:p>
          <a:p>
            <a:pPr marL="628650" lvl="1" indent="-171450">
              <a:buFontTx/>
              <a:buChar char="-"/>
            </a:pPr>
            <a:r>
              <a:rPr lang="en-US" dirty="0"/>
              <a:t> I choose a cluster at random then I choose people from that cluster.  </a:t>
            </a:r>
          </a:p>
          <a:p>
            <a:pPr marL="628650" lvl="1" indent="-171450">
              <a:buFontTx/>
              <a:buChar char="-"/>
            </a:pPr>
            <a:r>
              <a:rPr lang="en-US" dirty="0"/>
              <a:t>Now for a document, I choose topic at random, then draw a word from that topic at random. </a:t>
            </a:r>
          </a:p>
          <a:p>
            <a:pPr marL="628650" lvl="1" indent="-171450">
              <a:buFontTx/>
              <a:buChar char="-"/>
            </a:pPr>
            <a:r>
              <a:rPr lang="en-US" dirty="0"/>
              <a:t>If a topic was (essentially) composed of only two topics at 3/4 1/4 rate, what proportion of words from each topic should I have?</a:t>
            </a:r>
          </a:p>
          <a:p>
            <a:pPr marL="171450" lvl="0" indent="-171450">
              <a:buFontTx/>
              <a:buChar char="-"/>
            </a:pPr>
            <a:r>
              <a:rPr lang="en-US" dirty="0"/>
              <a:t>Draw</a:t>
            </a:r>
            <a:r>
              <a:rPr lang="en-US" baseline="0" dirty="0"/>
              <a:t> document 1 on the board then draw a blank version of document 1. Generate words and populate your document 1. Then say we want compute the parameters (fill in the rows of the matrix) such that the words the show up in my generated document show up (at the same rates) in the actual document.</a:t>
            </a:r>
          </a:p>
          <a:p>
            <a:pPr marL="628650" lvl="1" indent="-171450">
              <a:buFontTx/>
              <a:buChar char="-"/>
            </a:pPr>
            <a:r>
              <a:rPr lang="en-US" baseline="0" dirty="0"/>
              <a:t>We do this for all documents at </a:t>
            </a:r>
            <a:r>
              <a:rPr lang="en-US" baseline="0"/>
              <a:t>the same time</a:t>
            </a:r>
            <a:endParaRPr lang="en-US" dirty="0"/>
          </a:p>
          <a:p>
            <a:pPr marL="171450" lvl="0" indent="-171450">
              <a:buFontTx/>
              <a:buChar char="-"/>
            </a:pPr>
            <a:r>
              <a:rPr lang="en-US" dirty="0"/>
              <a:t>Each document is assumed to be generated in this manner: What is one challenge or limitation of this</a:t>
            </a:r>
            <a:r>
              <a:rPr lang="en-US" baseline="0" dirty="0"/>
              <a:t> that we didn’t face with GMM</a:t>
            </a:r>
          </a:p>
        </p:txBody>
      </p:sp>
      <p:sp>
        <p:nvSpPr>
          <p:cNvPr id="4" name="Slide Number Placeholder 3"/>
          <p:cNvSpPr>
            <a:spLocks noGrp="1"/>
          </p:cNvSpPr>
          <p:nvPr>
            <p:ph type="sldNum" sz="quarter" idx="10"/>
          </p:nvPr>
        </p:nvSpPr>
        <p:spPr/>
        <p:txBody>
          <a:bodyPr/>
          <a:lstStyle/>
          <a:p>
            <a:fld id="{595B88C8-DA27-9A44-94D5-7B54CC548174}" type="slidenum">
              <a:rPr lang="en-US" smtClean="0"/>
              <a:t>27</a:t>
            </a:fld>
            <a:endParaRPr lang="en-US"/>
          </a:p>
        </p:txBody>
      </p:sp>
    </p:spTree>
    <p:extLst>
      <p:ext uri="{BB962C8B-B14F-4D97-AF65-F5344CB8AC3E}">
        <p14:creationId xmlns:p14="http://schemas.microsoft.com/office/powerpoint/2010/main" val="4258543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this is the assumed process by which a document is constructed</a:t>
            </a:r>
          </a:p>
          <a:p>
            <a:pPr marL="171450" indent="-171450">
              <a:buFontTx/>
              <a:buChar char="-"/>
            </a:pPr>
            <a:r>
              <a:rPr lang="en-US" dirty="0"/>
              <a:t>Again we don't know the topics proportions for each document or the word proportions for each topic, all we observe is the row text. </a:t>
            </a:r>
          </a:p>
          <a:p>
            <a:pPr marL="171450" indent="-171450">
              <a:buFontTx/>
              <a:buChar char="-"/>
            </a:pPr>
            <a:r>
              <a:rPr lang="en-US" dirty="0"/>
              <a:t>We are going to learn all these proportions and parameters simply from the text. </a:t>
            </a:r>
          </a:p>
          <a:p>
            <a:pPr marL="171450" indent="-171450">
              <a:buFontTx/>
              <a:buChar char="-"/>
            </a:pPr>
            <a:r>
              <a:rPr lang="en-US" dirty="0"/>
              <a:t>The same way we did for GMM</a:t>
            </a:r>
          </a:p>
          <a:p>
            <a:pPr marL="628650" lvl="1" indent="-171450">
              <a:buFontTx/>
              <a:buChar char="-"/>
            </a:pPr>
            <a:r>
              <a:rPr lang="en-US" dirty="0"/>
              <a:t>we learned the proportions</a:t>
            </a:r>
          </a:p>
          <a:p>
            <a:pPr marL="628650" lvl="1" indent="-171450">
              <a:buFontTx/>
              <a:buChar char="-"/>
            </a:pPr>
            <a:r>
              <a:rPr lang="en-US" dirty="0"/>
              <a:t>memberships, and means, variances just from observing prices of cameras or heights of people.</a:t>
            </a:r>
          </a:p>
          <a:p>
            <a:pPr marL="628650" lvl="1" indent="-171450">
              <a:buFontTx/>
              <a:buChar char="-"/>
            </a:pPr>
            <a:r>
              <a:rPr lang="en-US" dirty="0"/>
              <a:t>This just happens to be a much more complex scenario because we are now dealing with text.</a:t>
            </a:r>
          </a:p>
          <a:p>
            <a:pPr marL="171450" indent="-171450">
              <a:buFontTx/>
              <a:buChar char="-"/>
            </a:pPr>
            <a:r>
              <a:rPr lang="en-US" dirty="0"/>
              <a:t>So all we see are the words and we have to back out the parameters that best explains our data.</a:t>
            </a:r>
          </a:p>
          <a:p>
            <a:pPr marL="171450" indent="-171450">
              <a:buFontTx/>
              <a:buChar char="-"/>
            </a:pPr>
            <a:r>
              <a:rPr lang="en-US" dirty="0"/>
              <a:t>Discover the topics themselves given a fixed number of them</a:t>
            </a:r>
          </a:p>
          <a:p>
            <a:pPr marL="628650" lvl="1" indent="-171450">
              <a:buFontTx/>
              <a:buChar char="-"/>
            </a:pPr>
            <a:r>
              <a:rPr lang="en-US" dirty="0"/>
              <a:t>Proportions (the bar chart) for every doc</a:t>
            </a:r>
          </a:p>
          <a:p>
            <a:pPr marL="628650" lvl="1" indent="-171450">
              <a:buFontTx/>
              <a:buChar char="-"/>
            </a:pPr>
            <a:r>
              <a:rPr lang="en-US" dirty="0"/>
              <a:t>Topic to word assignment</a:t>
            </a:r>
          </a:p>
          <a:p>
            <a:pPr marL="628650" lvl="1" indent="-171450">
              <a:buFontTx/>
              <a:buChar char="-"/>
            </a:pPr>
            <a:r>
              <a:rPr lang="en-US" dirty="0"/>
              <a:t>These are hidden parameters which is why its called latent.</a:t>
            </a:r>
          </a:p>
          <a:p>
            <a:endParaRPr lang="en-US" dirty="0"/>
          </a:p>
        </p:txBody>
      </p:sp>
      <p:sp>
        <p:nvSpPr>
          <p:cNvPr id="4" name="Slide Number Placeholder 3"/>
          <p:cNvSpPr>
            <a:spLocks noGrp="1"/>
          </p:cNvSpPr>
          <p:nvPr>
            <p:ph type="sldNum" sz="quarter" idx="10"/>
          </p:nvPr>
        </p:nvSpPr>
        <p:spPr/>
        <p:txBody>
          <a:bodyPr/>
          <a:lstStyle/>
          <a:p>
            <a:fld id="{595B88C8-DA27-9A44-94D5-7B54CC548174}" type="slidenum">
              <a:rPr lang="en-US" smtClean="0"/>
              <a:t>28</a:t>
            </a:fld>
            <a:endParaRPr lang="en-US"/>
          </a:p>
        </p:txBody>
      </p:sp>
    </p:spTree>
    <p:extLst>
      <p:ext uri="{BB962C8B-B14F-4D97-AF65-F5344CB8AC3E}">
        <p14:creationId xmlns:p14="http://schemas.microsoft.com/office/powerpoint/2010/main" val="3032205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Blaze article, Left hand sign, for a given article membership in particular topic. </a:t>
            </a:r>
          </a:p>
          <a:p>
            <a:r>
              <a:rPr lang="en-US" dirty="0"/>
              <a:t>Belongs mostly to these 3-4 topics. </a:t>
            </a:r>
          </a:p>
          <a:p>
            <a:r>
              <a:rPr lang="en-US" dirty="0"/>
              <a:t>The other topics don't really explain the article. For most common topics across (or within) documents I can see the </a:t>
            </a:r>
            <a:r>
              <a:rPr lang="en-US" dirty="0" err="1"/>
              <a:t>ope</a:t>
            </a:r>
            <a:r>
              <a:rPr lang="en-US" dirty="0"/>
              <a:t> keywords for that topic. This is what the </a:t>
            </a:r>
            <a:r>
              <a:rPr lang="en-US" dirty="0" err="1"/>
              <a:t>algorith</a:t>
            </a:r>
            <a:r>
              <a:rPr lang="en-US" dirty="0"/>
              <a:t> gives you, we will have to define what these topics means (context)</a:t>
            </a:r>
          </a:p>
        </p:txBody>
      </p:sp>
      <p:sp>
        <p:nvSpPr>
          <p:cNvPr id="4" name="Slide Number Placeholder 3"/>
          <p:cNvSpPr>
            <a:spLocks noGrp="1"/>
          </p:cNvSpPr>
          <p:nvPr>
            <p:ph type="sldNum" sz="quarter" idx="10"/>
          </p:nvPr>
        </p:nvSpPr>
        <p:spPr/>
        <p:txBody>
          <a:bodyPr/>
          <a:lstStyle/>
          <a:p>
            <a:fld id="{595B88C8-DA27-9A44-94D5-7B54CC548174}" type="slidenum">
              <a:rPr lang="en-US" smtClean="0"/>
              <a:t>29</a:t>
            </a:fld>
            <a:endParaRPr lang="en-US"/>
          </a:p>
        </p:txBody>
      </p:sp>
    </p:spTree>
    <p:extLst>
      <p:ext uri="{BB962C8B-B14F-4D97-AF65-F5344CB8AC3E}">
        <p14:creationId xmlns:p14="http://schemas.microsoft.com/office/powerpoint/2010/main" val="3435417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In order to implement this method, we use an efficient and state-of-the-art method based on deep-learning techniques (Le and </a:t>
            </a:r>
            <a:r>
              <a:rPr lang="en-US" sz="1200" kern="1200" dirty="0" err="1">
                <a:solidFill>
                  <a:schemeClr val="tx1"/>
                </a:solidFill>
                <a:effectLst/>
                <a:latin typeface="Arial" charset="0"/>
                <a:ea typeface="+mn-ea"/>
                <a:cs typeface="+mn-cs"/>
              </a:rPr>
              <a:t>Mikolov</a:t>
            </a:r>
            <a:r>
              <a:rPr lang="en-US" sz="1200" kern="1200" dirty="0">
                <a:solidFill>
                  <a:schemeClr val="tx1"/>
                </a:solidFill>
                <a:effectLst/>
                <a:latin typeface="Arial" charset="0"/>
                <a:ea typeface="+mn-ea"/>
                <a:cs typeface="+mn-cs"/>
              </a:rPr>
              <a:t> 2014; </a:t>
            </a:r>
            <a:r>
              <a:rPr lang="en-US" sz="1200" kern="1200" dirty="0" err="1">
                <a:solidFill>
                  <a:schemeClr val="tx1"/>
                </a:solidFill>
                <a:effectLst/>
                <a:latin typeface="Arial" charset="0"/>
                <a:ea typeface="+mn-ea"/>
                <a:cs typeface="+mn-cs"/>
              </a:rPr>
              <a:t>Mikolov</a:t>
            </a:r>
            <a:r>
              <a:rPr lang="en-US" sz="1200" kern="1200" dirty="0">
                <a:solidFill>
                  <a:schemeClr val="tx1"/>
                </a:solidFill>
                <a:effectLst/>
                <a:latin typeface="Arial" charset="0"/>
                <a:ea typeface="+mn-ea"/>
                <a:cs typeface="+mn-cs"/>
              </a:rPr>
              <a:t> et al. 2013b). In particular, </a:t>
            </a:r>
            <a:r>
              <a:rPr lang="en-US" sz="1200" b="1" kern="1200" dirty="0">
                <a:solidFill>
                  <a:schemeClr val="tx1"/>
                </a:solidFill>
                <a:effectLst/>
                <a:latin typeface="Arial" charset="0"/>
                <a:ea typeface="+mn-ea"/>
                <a:cs typeface="+mn-cs"/>
              </a:rPr>
              <a:t>instead of treating the individual words of user-generated texts as unique symbols (tokens) without meaning</a:t>
            </a:r>
            <a:r>
              <a:rPr lang="en-US" sz="1200" kern="1200" dirty="0">
                <a:solidFill>
                  <a:schemeClr val="tx1"/>
                </a:solidFill>
                <a:effectLst/>
                <a:latin typeface="Arial" charset="0"/>
                <a:ea typeface="+mn-ea"/>
                <a:cs typeface="+mn-cs"/>
              </a:rPr>
              <a:t>, as in common bag-of-words and bag-of-n-grams models, </a:t>
            </a:r>
            <a:r>
              <a:rPr lang="en-US" sz="1200" b="1" kern="1200" dirty="0">
                <a:solidFill>
                  <a:schemeClr val="tx1"/>
                </a:solidFill>
                <a:effectLst/>
                <a:latin typeface="Arial" charset="0"/>
                <a:ea typeface="+mn-ea"/>
                <a:cs typeface="+mn-cs"/>
              </a:rPr>
              <a:t>the employed method reflects semantic and syntactic similarities and differences among words and phrases by representing them as dense vectors</a:t>
            </a:r>
            <a:r>
              <a:rPr lang="en-US" sz="1200" kern="1200" dirty="0">
                <a:solidFill>
                  <a:schemeClr val="tx1"/>
                </a:solidFill>
                <a:effectLst/>
                <a:latin typeface="Arial" charset="0"/>
                <a:ea typeface="+mn-ea"/>
                <a:cs typeface="+mn-cs"/>
              </a:rPr>
              <a:t>, usually referred to as “neural </a:t>
            </a:r>
            <a:r>
              <a:rPr lang="en-US" sz="1200" kern="1200" dirty="0" err="1">
                <a:solidFill>
                  <a:schemeClr val="tx1"/>
                </a:solidFill>
                <a:effectLst/>
                <a:latin typeface="Arial" charset="0"/>
                <a:ea typeface="+mn-ea"/>
                <a:cs typeface="+mn-cs"/>
              </a:rPr>
              <a:t>embeddings</a:t>
            </a:r>
            <a:r>
              <a:rPr lang="en-US" sz="1200" kern="1200" dirty="0">
                <a:solidFill>
                  <a:schemeClr val="tx1"/>
                </a:solidFill>
                <a:effectLst/>
                <a:latin typeface="Arial" charset="0"/>
                <a:ea typeface="+mn-ea"/>
                <a:cs typeface="+mn-cs"/>
              </a:rPr>
              <a:t>”.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In essence, the continuous space representations are learned in an </a:t>
            </a:r>
            <a:r>
              <a:rPr lang="en-US" sz="1200" b="1" kern="1200" dirty="0">
                <a:solidFill>
                  <a:schemeClr val="tx1"/>
                </a:solidFill>
                <a:effectLst/>
                <a:latin typeface="Arial" charset="0"/>
                <a:ea typeface="+mn-ea"/>
                <a:cs typeface="+mn-cs"/>
              </a:rPr>
              <a:t>unsupervised fashion </a:t>
            </a:r>
            <a:r>
              <a:rPr lang="en-US" sz="1200" kern="1200" dirty="0">
                <a:solidFill>
                  <a:schemeClr val="tx1"/>
                </a:solidFill>
                <a:effectLst/>
                <a:latin typeface="Arial" charset="0"/>
                <a:ea typeface="+mn-ea"/>
                <a:cs typeface="+mn-cs"/>
              </a:rPr>
              <a:t>by trying to maximize the dot-product between the vectors of frequently occurring word-context pairs and minimize it for random word-context pairs (Levy and Goldberg 2014). After the training converges, words with similar meaning are mapped to a similar position in the latent space. We use a pre-trained open-source model that contains 300-dimensional vectors for 3 million words and phrases.</a:t>
            </a:r>
            <a:endParaRPr lang="en-US" dirty="0"/>
          </a:p>
          <a:p>
            <a:endParaRPr lang="en-US" dirty="0"/>
          </a:p>
          <a:p>
            <a:r>
              <a:rPr lang="en-US" dirty="0"/>
              <a:t>We should note that this method is general and applicable to texts of any length (e.g., sentences,</a:t>
            </a:r>
            <a:r>
              <a:rPr lang="en-US" baseline="0" dirty="0"/>
              <a:t> </a:t>
            </a:r>
            <a:r>
              <a:rPr lang="en-US" dirty="0"/>
              <a:t>paragraphs, documents) and does not require task-specific tuning.</a:t>
            </a:r>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30</a:t>
            </a:fld>
            <a:endParaRPr lang="en-IE"/>
          </a:p>
        </p:txBody>
      </p:sp>
    </p:spTree>
    <p:extLst>
      <p:ext uri="{BB962C8B-B14F-4D97-AF65-F5344CB8AC3E}">
        <p14:creationId xmlns:p14="http://schemas.microsoft.com/office/powerpoint/2010/main" val="350149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3</a:t>
            </a:fld>
            <a:endParaRPr lang="en-IE"/>
          </a:p>
        </p:txBody>
      </p:sp>
    </p:spTree>
    <p:extLst>
      <p:ext uri="{BB962C8B-B14F-4D97-AF65-F5344CB8AC3E}">
        <p14:creationId xmlns:p14="http://schemas.microsoft.com/office/powerpoint/2010/main" val="1428655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our vocabulary has only five words: King, Queen, Man, Woman, and Child. We could encode the word ‘Queen’ as:</a:t>
            </a:r>
          </a:p>
          <a:p>
            <a:endParaRPr lang="en-US" dirty="0"/>
          </a:p>
          <a:p>
            <a:r>
              <a:rPr lang="en-US" dirty="0"/>
              <a:t>If I label the dimensions in a hypothetical word vector (there are no such pre-assigned labels in the algorithm of course), it might look a bit like this: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31</a:t>
            </a:fld>
            <a:endParaRPr lang="en-US"/>
          </a:p>
        </p:txBody>
      </p:sp>
    </p:spTree>
    <p:extLst>
      <p:ext uri="{BB962C8B-B14F-4D97-AF65-F5344CB8AC3E}">
        <p14:creationId xmlns:p14="http://schemas.microsoft.com/office/powerpoint/2010/main" val="2525614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60"/>
          <p:cNvSpPr>
            <a:spLocks noGrp="1" noRot="1" noChangeAspect="1" noTextEdit="1"/>
          </p:cNvSpPr>
          <p:nvPr>
            <p:ph type="sldImg" idx="2"/>
          </p:nvPr>
        </p:nvSpPr>
        <p:spPr>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2226" name="Shape 61"/>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95766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79"/>
          <p:cNvSpPr>
            <a:spLocks noGrp="1" noRot="1" noChangeAspect="1" noTextEdit="1"/>
          </p:cNvSpPr>
          <p:nvPr>
            <p:ph type="sldImg" idx="2"/>
          </p:nvPr>
        </p:nvSpPr>
        <p:spPr>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4274" name="Shape 80"/>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US" dirty="0"/>
              <a:t>Two algorithms: </a:t>
            </a:r>
          </a:p>
          <a:p>
            <a:pPr marL="228600" indent="-228600">
              <a:spcBef>
                <a:spcPct val="0"/>
              </a:spcBef>
              <a:buAutoNum type="arabicPeriod"/>
            </a:pPr>
            <a:r>
              <a:rPr lang="en-US" b="1" dirty="0"/>
              <a:t>Skip-grams (SG) Predict context words given target </a:t>
            </a:r>
            <a:r>
              <a:rPr lang="en-US" dirty="0"/>
              <a:t>(position independent) </a:t>
            </a:r>
          </a:p>
          <a:p>
            <a:pPr marL="228600" indent="-228600">
              <a:spcBef>
                <a:spcPct val="0"/>
              </a:spcBef>
              <a:buAutoNum type="arabicPeriod"/>
            </a:pPr>
            <a:r>
              <a:rPr lang="en-US" b="1" dirty="0"/>
              <a:t>Continuous Bag of Words (CBOW) Predict target word from bag-of-words context</a:t>
            </a:r>
          </a:p>
          <a:p>
            <a:pPr marL="0" indent="0">
              <a:spcBef>
                <a:spcPct val="0"/>
              </a:spcBef>
              <a:buNone/>
            </a:pPr>
            <a:r>
              <a:rPr lang="en-US" dirty="0"/>
              <a:t>We call this architecture a bag-of-words model as the order of words in the history does not influence the projection.</a:t>
            </a: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08582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3" name="Shape 79"/>
          <p:cNvSpPr>
            <a:spLocks noGrp="1" noRot="1" noChangeAspect="1" noTextEdit="1"/>
          </p:cNvSpPr>
          <p:nvPr>
            <p:ph type="sldImg" idx="2"/>
          </p:nvPr>
        </p:nvSpPr>
        <p:spPr>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4274" name="Shape 80"/>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r>
              <a:rPr lang="en-US" dirty="0"/>
              <a:t>Two algorithms: </a:t>
            </a:r>
          </a:p>
          <a:p>
            <a:pPr marL="228600" indent="-228600">
              <a:spcBef>
                <a:spcPct val="0"/>
              </a:spcBef>
              <a:buAutoNum type="arabicPeriod"/>
            </a:pPr>
            <a:r>
              <a:rPr lang="en-US" b="1" dirty="0"/>
              <a:t>Skip-grams (SG) Predict context words given target </a:t>
            </a:r>
            <a:r>
              <a:rPr lang="en-US" dirty="0"/>
              <a:t>(position independent) </a:t>
            </a:r>
          </a:p>
          <a:p>
            <a:pPr marL="228600" indent="-228600">
              <a:spcBef>
                <a:spcPct val="0"/>
              </a:spcBef>
              <a:buAutoNum type="arabicPeriod"/>
            </a:pPr>
            <a:r>
              <a:rPr lang="en-US" b="1" dirty="0"/>
              <a:t>Continuous Bag of Words (CBOW) Predict target word from bag-of-words context</a:t>
            </a:r>
          </a:p>
          <a:p>
            <a:pPr marL="0" indent="0">
              <a:spcBef>
                <a:spcPct val="0"/>
              </a:spcBef>
              <a:buNone/>
            </a:pPr>
            <a:r>
              <a:rPr lang="en-US" dirty="0"/>
              <a:t>We call this architecture a bag-of-words model as the order of words in the history does not influence the projection.</a:t>
            </a: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36894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139"/>
          <p:cNvSpPr>
            <a:spLocks noGrp="1" noRot="1" noChangeAspect="1" noTextEdit="1"/>
          </p:cNvSpPr>
          <p:nvPr>
            <p:ph type="sldImg" idx="2"/>
          </p:nvPr>
        </p:nvSpPr>
        <p:spPr>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1442" name="Shape 140"/>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sz="1200" b="0" i="0" kern="1200" dirty="0" err="1">
                <a:solidFill>
                  <a:schemeClr val="tx1"/>
                </a:solidFill>
                <a:effectLst/>
                <a:latin typeface="Arial" charset="0"/>
                <a:ea typeface="+mn-ea"/>
                <a:cs typeface="+mn-cs"/>
              </a:rPr>
              <a:t>Mikolov</a:t>
            </a:r>
            <a:r>
              <a:rPr lang="en-US" sz="1200" b="0" i="0" kern="1200" dirty="0">
                <a:solidFill>
                  <a:schemeClr val="tx1"/>
                </a:solidFill>
                <a:effectLst/>
                <a:latin typeface="Arial" charset="0"/>
                <a:ea typeface="+mn-ea"/>
                <a:cs typeface="+mn-cs"/>
              </a:rPr>
              <a:t> et al. weren’t the first to use continuous vector representations of words, but they did show how to reduce the computational complexity of learning such representations – making it practical to learn high dimensional word vectors on a large amount of data. For example, “We have used a Google News corpus for training the word vectors. This corpus contains about 6B tokens. We have restricted the vocabulary size to the 1 million most frequent words…”</a:t>
            </a:r>
          </a:p>
          <a:p>
            <a:br>
              <a:rPr lang="en-US" dirty="0"/>
            </a:b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65611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data does Yelp offer that goes beyond what Policy Makers currently have at their disposal?</a:t>
            </a:r>
          </a:p>
        </p:txBody>
      </p:sp>
      <p:sp>
        <p:nvSpPr>
          <p:cNvPr id="4" name="Slide Number Placeholder 3"/>
          <p:cNvSpPr>
            <a:spLocks noGrp="1"/>
          </p:cNvSpPr>
          <p:nvPr>
            <p:ph type="sldNum" sz="quarter" idx="10"/>
          </p:nvPr>
        </p:nvSpPr>
        <p:spPr/>
        <p:txBody>
          <a:bodyPr/>
          <a:lstStyle/>
          <a:p>
            <a:fld id="{CE202BAD-07FF-FA4D-9E61-28096F4225A7}" type="slidenum">
              <a:rPr lang="en-US" smtClean="0"/>
              <a:t>42</a:t>
            </a:fld>
            <a:endParaRPr lang="en-US"/>
          </a:p>
        </p:txBody>
      </p:sp>
    </p:spTree>
    <p:extLst>
      <p:ext uri="{BB962C8B-B14F-4D97-AF65-F5344CB8AC3E}">
        <p14:creationId xmlns:p14="http://schemas.microsoft.com/office/powerpoint/2010/main" val="3241205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This is a really important problem</a:t>
            </a:r>
          </a:p>
          <a:p>
            <a:pPr marL="171450" indent="-171450">
              <a:buFontTx/>
              <a:buChar char="-"/>
            </a:pPr>
            <a:r>
              <a:rPr lang="en-US" sz="1200" b="0" i="0" kern="1200" dirty="0">
                <a:solidFill>
                  <a:schemeClr val="tx1"/>
                </a:solidFill>
                <a:effectLst/>
                <a:latin typeface="+mn-lt"/>
                <a:ea typeface="+mn-ea"/>
                <a:cs typeface="+mn-cs"/>
              </a:rPr>
              <a:t>According to the Centers for Disease Control, </a:t>
            </a:r>
            <a:r>
              <a:rPr lang="en-US" sz="1200" b="0" i="0" u="none" strike="noStrike" kern="1200" dirty="0">
                <a:solidFill>
                  <a:schemeClr val="tx1"/>
                </a:solidFill>
                <a:effectLst/>
                <a:latin typeface="+mn-lt"/>
                <a:ea typeface="+mn-ea"/>
                <a:cs typeface="+mn-cs"/>
                <a:hlinkClick r:id="rId3"/>
              </a:rPr>
              <a:t>more than 48 million Americans per year become sick from food</a:t>
            </a:r>
            <a:r>
              <a:rPr lang="en-US" sz="1200" b="0" i="0" kern="1200" dirty="0">
                <a:solidFill>
                  <a:schemeClr val="tx1"/>
                </a:solidFill>
                <a:effectLst/>
                <a:latin typeface="+mn-lt"/>
                <a:ea typeface="+mn-ea"/>
                <a:cs typeface="+mn-cs"/>
              </a:rPr>
              <a:t>, and an </a:t>
            </a:r>
            <a:r>
              <a:rPr lang="en-US" sz="1200" b="0" i="0" u="none" strike="noStrike" kern="1200" dirty="0">
                <a:solidFill>
                  <a:schemeClr val="tx1"/>
                </a:solidFill>
                <a:effectLst/>
                <a:latin typeface="+mn-lt"/>
                <a:ea typeface="+mn-ea"/>
                <a:cs typeface="+mn-cs"/>
                <a:hlinkClick r:id="rId4"/>
              </a:rPr>
              <a:t>estimated 75% of the outbreaks came from food prepared by caterers, delis, and restaurants</a:t>
            </a:r>
            <a:r>
              <a:rPr lang="en-US" sz="1200" b="0" i="0" kern="1200" dirty="0">
                <a:solidFill>
                  <a:schemeClr val="tx1"/>
                </a:solidFill>
                <a:effectLst/>
                <a:latin typeface="+mn-lt"/>
                <a:ea typeface="+mn-ea"/>
                <a:cs typeface="+mn-cs"/>
              </a:rPr>
              <a:t>. </a:t>
            </a:r>
          </a:p>
          <a:p>
            <a:pPr marL="171450" indent="-171450">
              <a:buFontTx/>
              <a:buChar char="-"/>
            </a:pPr>
            <a:r>
              <a:rPr lang="en-US" sz="1200" b="0" i="0" kern="1200" dirty="0">
                <a:solidFill>
                  <a:schemeClr val="tx1"/>
                </a:solidFill>
                <a:effectLst/>
                <a:latin typeface="+mn-lt"/>
                <a:ea typeface="+mn-ea"/>
                <a:cs typeface="+mn-cs"/>
              </a:rPr>
              <a:t>Cities only have a limited number of health inspectors, quite often their time is wasted on spot checks at clean, rule-abiding restaurants. This also means that sometimes restaurants with poor health and safety records are discovered too late.</a:t>
            </a:r>
          </a:p>
          <a:p>
            <a:pPr marL="171450" indent="-171450">
              <a:buFontTx/>
              <a:buChar char="-"/>
            </a:pPr>
            <a:r>
              <a:rPr lang="en-US" sz="1200" b="0" i="0" kern="1200" dirty="0">
                <a:solidFill>
                  <a:schemeClr val="tx1"/>
                </a:solidFill>
                <a:effectLst/>
                <a:latin typeface="+mn-lt"/>
                <a:ea typeface="+mn-ea"/>
                <a:cs typeface="+mn-cs"/>
              </a:rPr>
              <a:t>Yelp connects people with local businesses and along the way they’ve gathered rich data about customers’ experiences at those businesses via reviews, tips, check-ins and business attributes. </a:t>
            </a:r>
          </a:p>
          <a:p>
            <a:pPr marL="171450" indent="-171450">
              <a:buFontTx/>
              <a:buChar char="-"/>
            </a:pPr>
            <a:r>
              <a:rPr lang="en-US" sz="1200" b="0" i="0" kern="1200" dirty="0">
                <a:solidFill>
                  <a:schemeClr val="tx1"/>
                </a:solidFill>
                <a:effectLst/>
                <a:latin typeface="+mn-lt"/>
                <a:ea typeface="+mn-ea"/>
                <a:cs typeface="+mn-cs"/>
              </a:rPr>
              <a:t>In particular, could we use Yelp’s reviews and business information to make the process of sending </a:t>
            </a:r>
            <a:r>
              <a:rPr lang="en-US" sz="1200" b="0" i="0" u="none" strike="noStrike" kern="1200" dirty="0">
                <a:solidFill>
                  <a:schemeClr val="tx1"/>
                </a:solidFill>
                <a:effectLst/>
                <a:latin typeface="+mn-lt"/>
                <a:ea typeface="+mn-ea"/>
                <a:cs typeface="+mn-cs"/>
                <a:hlinkClick r:id="rId5"/>
              </a:rPr>
              <a:t>Health Inspectors to restaurants</a:t>
            </a:r>
            <a:r>
              <a:rPr lang="en-US" sz="1200" b="0" i="0" kern="1200" dirty="0">
                <a:solidFill>
                  <a:schemeClr val="tx1"/>
                </a:solidFill>
                <a:effectLst/>
                <a:latin typeface="+mn-lt"/>
                <a:ea typeface="+mn-ea"/>
                <a:cs typeface="+mn-cs"/>
              </a:rPr>
              <a:t> more efficient?</a:t>
            </a:r>
          </a:p>
          <a:p>
            <a:pPr marL="171450" indent="-171450">
              <a:buFontTx/>
              <a:buChar char="-"/>
            </a:pPr>
            <a:r>
              <a:rPr lang="en-US" sz="1200" b="0" i="0" kern="1200" dirty="0">
                <a:solidFill>
                  <a:schemeClr val="tx1"/>
                </a:solidFill>
                <a:effectLst/>
                <a:latin typeface="+mn-lt"/>
                <a:ea typeface="+mn-ea"/>
                <a:cs typeface="+mn-cs"/>
              </a:rPr>
              <a:t>A </a:t>
            </a:r>
            <a:r>
              <a:rPr lang="en-US" sz="1200" b="0" i="0" u="sng" kern="1200" dirty="0">
                <a:solidFill>
                  <a:schemeClr val="tx1"/>
                </a:solidFill>
                <a:effectLst/>
                <a:latin typeface="+mn-lt"/>
                <a:ea typeface="+mn-ea"/>
                <a:cs typeface="+mn-cs"/>
                <a:hlinkClick r:id="rId6"/>
              </a:rPr>
              <a:t>research study</a:t>
            </a:r>
            <a:r>
              <a:rPr lang="en-US" sz="1200" b="0" i="0" kern="1200" dirty="0">
                <a:solidFill>
                  <a:schemeClr val="tx1"/>
                </a:solidFill>
                <a:effectLst/>
                <a:latin typeface="+mn-lt"/>
                <a:ea typeface="+mn-ea"/>
                <a:cs typeface="+mn-cs"/>
              </a:rPr>
              <a:t> by Prof. Michael Luca from Harvard Business School and Prof. </a:t>
            </a:r>
            <a:r>
              <a:rPr lang="en-US" sz="1200" b="0" i="0" kern="1200" dirty="0" err="1">
                <a:solidFill>
                  <a:schemeClr val="tx1"/>
                </a:solidFill>
                <a:effectLst/>
                <a:latin typeface="+mn-lt"/>
                <a:ea typeface="+mn-ea"/>
                <a:cs typeface="+mn-cs"/>
              </a:rPr>
              <a:t>Yejin</a:t>
            </a:r>
            <a:r>
              <a:rPr lang="en-US" sz="1200" b="0" i="0" kern="1200" dirty="0">
                <a:solidFill>
                  <a:schemeClr val="tx1"/>
                </a:solidFill>
                <a:effectLst/>
                <a:latin typeface="+mn-lt"/>
                <a:ea typeface="+mn-ea"/>
                <a:cs typeface="+mn-cs"/>
              </a:rPr>
              <a:t> Choi from Stony Brook University and their graduate students found that a machine learnt model built using Yelp’s reviews data and past health inspection records is able to successfully predict future inspection scores for restaurants 82% of the time.</a:t>
            </a:r>
          </a:p>
          <a:p>
            <a:pPr marL="171450" indent="-171450">
              <a:buFontTx/>
              <a:buChar char="-"/>
            </a:pPr>
            <a:r>
              <a:rPr lang="en-US" sz="1200" b="0" i="0" kern="1200" dirty="0">
                <a:solidFill>
                  <a:schemeClr val="tx1"/>
                </a:solidFill>
                <a:effectLst/>
                <a:latin typeface="+mn-lt"/>
                <a:ea typeface="+mn-ea"/>
                <a:cs typeface="+mn-cs"/>
              </a:rPr>
              <a:t>A research study by Prof Jorge </a:t>
            </a:r>
            <a:r>
              <a:rPr lang="en-US" sz="1200" b="0" i="0" kern="1200" dirty="0" err="1">
                <a:solidFill>
                  <a:schemeClr val="tx1"/>
                </a:solidFill>
                <a:effectLst/>
                <a:latin typeface="+mn-lt"/>
                <a:ea typeface="+mn-ea"/>
                <a:cs typeface="+mn-cs"/>
              </a:rPr>
              <a:t>Meja</a:t>
            </a:r>
            <a:r>
              <a:rPr lang="en-US" sz="1200" b="0" i="0" kern="1200" dirty="0">
                <a:solidFill>
                  <a:schemeClr val="tx1"/>
                </a:solidFill>
                <a:effectLst/>
                <a:latin typeface="+mn-lt"/>
                <a:ea typeface="+mn-ea"/>
                <a:cs typeface="+mn-cs"/>
              </a:rPr>
              <a:t> at Indian University and others, argue that there exist information asymmetry, which lead to moral hazards in this context</a:t>
            </a:r>
          </a:p>
          <a:p>
            <a:pPr marL="628650" lvl="1" indent="-171450">
              <a:buFontTx/>
              <a:buChar char="-"/>
            </a:pPr>
            <a:r>
              <a:rPr lang="en-US" dirty="0"/>
              <a:t>Restaurants who have acquired the highest hygiene certification can gradually discontinue their efforts to maintain their hygiene standards, given the knowledge that the next inspection cycle is more than a year away</a:t>
            </a:r>
            <a:endParaRPr lang="en-US" sz="1200" b="0" i="0" kern="1200" dirty="0">
              <a:solidFill>
                <a:schemeClr val="tx1"/>
              </a:solidFill>
              <a:effectLst/>
              <a:latin typeface="+mn-lt"/>
              <a:ea typeface="+mn-ea"/>
              <a:cs typeface="+mn-cs"/>
            </a:endParaRPr>
          </a:p>
          <a:p>
            <a:pPr marL="628650" lvl="1" indent="-171450">
              <a:buFontTx/>
              <a:buChar char="-"/>
            </a:pPr>
            <a:r>
              <a:rPr lang="en-US" dirty="0"/>
              <a:t>Regulating agency therefore is one of information asymmetry, as they do not know which will do this</a:t>
            </a:r>
            <a:endParaRPr lang="en-US" sz="1200" b="0" i="0" kern="1200" dirty="0">
              <a:solidFill>
                <a:schemeClr val="tx1"/>
              </a:solidFill>
              <a:effectLst/>
              <a:latin typeface="+mn-lt"/>
              <a:ea typeface="+mn-ea"/>
              <a:cs typeface="+mn-cs"/>
            </a:endParaRPr>
          </a:p>
          <a:p>
            <a:pPr marL="628650" lvl="1" indent="-171450">
              <a:buFontTx/>
              <a:buChar char="-"/>
            </a:pPr>
            <a:r>
              <a:rPr lang="en-US" dirty="0"/>
              <a:t>Using a crowd-based “information system” created through the appropriate extraction of information from online reviews, they show that incidents of moral hazard can be identified, alleviating the asymmetry and thereby helping policy makers and regulators in their decision making.</a:t>
            </a:r>
          </a:p>
          <a:p>
            <a:pPr marL="628650" lvl="1"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dirty="0"/>
              <a:t>https://</a:t>
            </a:r>
            <a:r>
              <a:rPr lang="en-US" dirty="0" err="1"/>
              <a:t>engineeringblog.yelp.com</a:t>
            </a:r>
            <a:r>
              <a:rPr lang="en-US" dirty="0"/>
              <a:t>/2015/04/data-science-contest-keeping-it-fresh-predict-restaurant-health-scores.html</a:t>
            </a:r>
          </a:p>
          <a:p>
            <a:pPr marL="171450" indent="-171450">
              <a:buFontTx/>
              <a:buChar char="-"/>
            </a:pPr>
            <a:r>
              <a:rPr lang="en-US" dirty="0"/>
              <a:t>http://</a:t>
            </a:r>
            <a:r>
              <a:rPr lang="en-US" dirty="0" err="1"/>
              <a:t>mankad-research.hosting.cornell.edu</a:t>
            </a:r>
            <a:r>
              <a:rPr lang="en-US" dirty="0"/>
              <a:t>/</a:t>
            </a:r>
            <a:r>
              <a:rPr lang="en-US" dirty="0" err="1"/>
              <a:t>Hygiene_Circulation.pdf</a:t>
            </a: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43</a:t>
            </a:fld>
            <a:endParaRPr lang="en-US"/>
          </a:p>
        </p:txBody>
      </p:sp>
    </p:spTree>
    <p:extLst>
      <p:ext uri="{BB962C8B-B14F-4D97-AF65-F5344CB8AC3E}">
        <p14:creationId xmlns:p14="http://schemas.microsoft.com/office/powerpoint/2010/main" val="80560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Who remembers Bayes rule?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does it mean?</a:t>
            </a:r>
          </a:p>
        </p:txBody>
      </p:sp>
      <p:sp>
        <p:nvSpPr>
          <p:cNvPr id="4" name="Slide Number Placeholder 3"/>
          <p:cNvSpPr>
            <a:spLocks noGrp="1"/>
          </p:cNvSpPr>
          <p:nvPr>
            <p:ph type="sldNum" sz="quarter" idx="10"/>
          </p:nvPr>
        </p:nvSpPr>
        <p:spPr/>
        <p:txBody>
          <a:bodyPr/>
          <a:lstStyle/>
          <a:p>
            <a:fld id="{CE202BAD-07FF-FA4D-9E61-28096F4225A7}" type="slidenum">
              <a:rPr lang="en-US" smtClean="0"/>
              <a:t>46</a:t>
            </a:fld>
            <a:endParaRPr lang="en-US"/>
          </a:p>
        </p:txBody>
      </p:sp>
    </p:spTree>
    <p:extLst>
      <p:ext uri="{BB962C8B-B14F-4D97-AF65-F5344CB8AC3E}">
        <p14:creationId xmlns:p14="http://schemas.microsoft.com/office/powerpoint/2010/main" val="211453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47</a:t>
            </a:fld>
            <a:endParaRPr lang="en-US"/>
          </a:p>
        </p:txBody>
      </p:sp>
    </p:spTree>
    <p:extLst>
      <p:ext uri="{BB962C8B-B14F-4D97-AF65-F5344CB8AC3E}">
        <p14:creationId xmlns:p14="http://schemas.microsoft.com/office/powerpoint/2010/main" val="3338336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48</a:t>
            </a:fld>
            <a:endParaRPr lang="en-US"/>
          </a:p>
        </p:txBody>
      </p:sp>
    </p:spTree>
    <p:extLst>
      <p:ext uri="{BB962C8B-B14F-4D97-AF65-F5344CB8AC3E}">
        <p14:creationId xmlns:p14="http://schemas.microsoft.com/office/powerpoint/2010/main" val="1650757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charset="0"/>
                <a:ea typeface="+mn-ea"/>
                <a:cs typeface="+mn-cs"/>
              </a:rPr>
              <a:t>[read the following]</a:t>
            </a:r>
          </a:p>
          <a:p>
            <a:r>
              <a:rPr lang="en-US" sz="1200" b="0" i="0" u="none" strike="noStrike" kern="1200" baseline="0" dirty="0">
                <a:solidFill>
                  <a:schemeClr val="tx1"/>
                </a:solidFill>
                <a:latin typeface="Arial" charset="0"/>
                <a:ea typeface="+mn-ea"/>
                <a:cs typeface="+mn-cs"/>
              </a:rPr>
              <a:t>Each webpage is just marked-up text. When people communicate with each other on the Internet it is usually via text. Indeed, the thrust of Web 2.0 was about Internet sites allowing users to interact with one another as a community, and to generate much added content of a site. This </a:t>
            </a:r>
            <a:r>
              <a:rPr lang="en-US" sz="1200" b="1" i="0" u="none" strike="noStrike" kern="1200" baseline="0" dirty="0">
                <a:solidFill>
                  <a:schemeClr val="tx1"/>
                </a:solidFill>
                <a:latin typeface="Arial" charset="0"/>
                <a:ea typeface="+mn-ea"/>
                <a:cs typeface="+mn-cs"/>
              </a:rPr>
              <a:t>user-generated content and interaction usually takes the form of text</a:t>
            </a:r>
            <a:r>
              <a:rPr lang="en-US" sz="1200" b="0" i="0" u="none" strike="noStrike" kern="1200" baseline="0" dirty="0">
                <a:solidFill>
                  <a:schemeClr val="tx1"/>
                </a:solidFill>
                <a:latin typeface="Arial" charset="0"/>
                <a:ea typeface="+mn-ea"/>
                <a:cs typeface="+mn-cs"/>
              </a:rPr>
              <a:t>.</a:t>
            </a:r>
          </a:p>
          <a:p>
            <a:endParaRPr lang="en-US" sz="1200" b="0" i="0" u="none" strike="noStrike" kern="1200" baseline="0" dirty="0">
              <a:solidFill>
                <a:schemeClr val="tx1"/>
              </a:solidFill>
              <a:latin typeface="Arial" charset="0"/>
              <a:ea typeface="+mn-ea"/>
              <a:cs typeface="+mn-cs"/>
            </a:endParaRPr>
          </a:p>
          <a:p>
            <a:r>
              <a:rPr lang="en-US" sz="1200" b="1" i="0" u="none" strike="noStrike" kern="1200" baseline="0" dirty="0">
                <a:solidFill>
                  <a:schemeClr val="tx1"/>
                </a:solidFill>
                <a:latin typeface="Arial" charset="0"/>
                <a:ea typeface="+mn-ea"/>
                <a:cs typeface="+mn-cs"/>
              </a:rPr>
              <a:t>It generally is simpler to first try to engineer the data to match existing tools</a:t>
            </a:r>
            <a:r>
              <a:rPr lang="en-US" sz="1200" b="0" i="0" u="none" strike="noStrike" kern="1200" baseline="0" dirty="0">
                <a:solidFill>
                  <a:schemeClr val="tx1"/>
                </a:solidFill>
                <a:latin typeface="Arial" charset="0"/>
                <a:ea typeface="+mn-ea"/>
                <a:cs typeface="+mn-cs"/>
              </a:rPr>
              <a:t>, since they are well understood and numerous.</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4</a:t>
            </a:fld>
            <a:endParaRPr lang="en-IE"/>
          </a:p>
        </p:txBody>
      </p:sp>
    </p:spTree>
    <p:extLst>
      <p:ext uri="{BB962C8B-B14F-4D97-AF65-F5344CB8AC3E}">
        <p14:creationId xmlns:p14="http://schemas.microsoft.com/office/powerpoint/2010/main" val="299122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49</a:t>
            </a:fld>
            <a:endParaRPr lang="en-US"/>
          </a:p>
        </p:txBody>
      </p:sp>
    </p:spTree>
    <p:extLst>
      <p:ext uri="{BB962C8B-B14F-4D97-AF65-F5344CB8AC3E}">
        <p14:creationId xmlns:p14="http://schemas.microsoft.com/office/powerpoint/2010/main" val="23347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50</a:t>
            </a:fld>
            <a:endParaRPr lang="en-US"/>
          </a:p>
        </p:txBody>
      </p:sp>
    </p:spTree>
    <p:extLst>
      <p:ext uri="{BB962C8B-B14F-4D97-AF65-F5344CB8AC3E}">
        <p14:creationId xmlns:p14="http://schemas.microsoft.com/office/powerpoint/2010/main" val="140987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[ask them why is text difficult to model and use]</a:t>
            </a:r>
          </a:p>
          <a:p>
            <a:endParaRPr lang="en-US" b="1" dirty="0"/>
          </a:p>
          <a:p>
            <a:r>
              <a:rPr lang="en-US" b="0" dirty="0"/>
              <a:t>Let’s see how to use text an properly represent it</a:t>
            </a:r>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5</a:t>
            </a:fld>
            <a:endParaRPr lang="en-IE"/>
          </a:p>
        </p:txBody>
      </p:sp>
    </p:spTree>
    <p:extLst>
      <p:ext uri="{BB962C8B-B14F-4D97-AF65-F5344CB8AC3E}">
        <p14:creationId xmlns:p14="http://schemas.microsoft.com/office/powerpoint/2010/main" val="2352002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 and</a:t>
            </a:r>
            <a:r>
              <a:rPr lang="en-US" b="1" baseline="0" dirty="0"/>
              <a:t> terminology</a:t>
            </a:r>
            <a:endParaRPr lang="en-US" b="1"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6</a:t>
            </a:fld>
            <a:endParaRPr lang="en-IE"/>
          </a:p>
        </p:txBody>
      </p:sp>
    </p:spTree>
    <p:extLst>
      <p:ext uri="{BB962C8B-B14F-4D97-AF65-F5344CB8AC3E}">
        <p14:creationId xmlns:p14="http://schemas.microsoft.com/office/powerpoint/2010/main" val="4274978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7</a:t>
            </a:fld>
            <a:endParaRPr lang="en-US"/>
          </a:p>
        </p:txBody>
      </p:sp>
    </p:spTree>
    <p:extLst>
      <p:ext uri="{BB962C8B-B14F-4D97-AF65-F5344CB8AC3E}">
        <p14:creationId xmlns:p14="http://schemas.microsoft.com/office/powerpoint/2010/main" val="5823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[Sets and bags] a </a:t>
            </a:r>
            <a:r>
              <a:rPr lang="en-US" sz="1200" b="1" i="1" u="none" strike="noStrike" kern="1200" baseline="0" dirty="0">
                <a:solidFill>
                  <a:schemeClr val="tx1"/>
                </a:solidFill>
                <a:latin typeface="Arial" charset="0"/>
                <a:ea typeface="+mn-ea"/>
                <a:cs typeface="+mn-cs"/>
              </a:rPr>
              <a:t>bag</a:t>
            </a:r>
            <a:r>
              <a:rPr lang="en-US" sz="1200" b="0" i="1" u="none" strike="noStrike" kern="1200" baseline="0" dirty="0">
                <a:solidFill>
                  <a:schemeClr val="tx1"/>
                </a:solidFill>
                <a:latin typeface="Arial" charset="0"/>
                <a:ea typeface="+mn-ea"/>
                <a:cs typeface="+mn-cs"/>
              </a:rPr>
              <a:t> </a:t>
            </a:r>
            <a:r>
              <a:rPr lang="en-US" sz="1200" b="0" i="0" u="none" strike="noStrike" kern="1200" baseline="0" dirty="0">
                <a:solidFill>
                  <a:schemeClr val="tx1"/>
                </a:solidFill>
                <a:latin typeface="Arial" charset="0"/>
                <a:ea typeface="+mn-ea"/>
                <a:cs typeface="+mn-cs"/>
              </a:rPr>
              <a:t>is a </a:t>
            </a:r>
            <a:r>
              <a:rPr lang="en-US" sz="1200" b="0" i="1" u="none" strike="noStrike" kern="1200" baseline="0" dirty="0" err="1">
                <a:solidFill>
                  <a:schemeClr val="tx1"/>
                </a:solidFill>
                <a:latin typeface="Arial" charset="0"/>
                <a:ea typeface="+mn-ea"/>
                <a:cs typeface="+mn-cs"/>
              </a:rPr>
              <a:t>multiset</a:t>
            </a:r>
            <a:r>
              <a:rPr lang="en-US" sz="1200" b="0" i="0" u="none" strike="noStrike" kern="1200" baseline="0" dirty="0">
                <a:solidFill>
                  <a:schemeClr val="tx1"/>
                </a:solidFill>
                <a:latin typeface="Arial" charset="0"/>
                <a:ea typeface="+mn-ea"/>
                <a:cs typeface="+mn-cs"/>
              </a:rPr>
              <a:t>, where members are allowed to appear more than once.</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How would they do it?</a:t>
            </a:r>
          </a:p>
          <a:p>
            <a:r>
              <a:rPr lang="en-US" sz="1200" b="0" i="0" u="none" strike="noStrike" kern="1200" baseline="0" dirty="0">
                <a:solidFill>
                  <a:schemeClr val="tx1"/>
                </a:solidFill>
                <a:latin typeface="Arial" charset="0"/>
                <a:ea typeface="+mn-ea"/>
                <a:cs typeface="+mn-cs"/>
              </a:rPr>
              <a:t>Benefits?</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8</a:t>
            </a:fld>
            <a:endParaRPr lang="en-IE"/>
          </a:p>
        </p:txBody>
      </p:sp>
    </p:spTree>
    <p:extLst>
      <p:ext uri="{BB962C8B-B14F-4D97-AF65-F5344CB8AC3E}">
        <p14:creationId xmlns:p14="http://schemas.microsoft.com/office/powerpoint/2010/main" val="347339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exactly would they proceed?</a:t>
            </a:r>
          </a:p>
          <a:p>
            <a:endParaRPr lang="en-US" dirty="0"/>
          </a:p>
          <a:p>
            <a:pPr marL="171450" indent="-171450">
              <a:buFont typeface="Wingdings"/>
              <a:buChar char="à"/>
            </a:pPr>
            <a:r>
              <a:rPr lang="en-US" b="1" dirty="0"/>
              <a:t>What would be a better</a:t>
            </a:r>
            <a:r>
              <a:rPr lang="en-US" b="1" baseline="0" dirty="0"/>
              <a:t> model?</a:t>
            </a:r>
          </a:p>
          <a:p>
            <a:pPr marL="171450" indent="-171450">
              <a:buFont typeface="Wingdings"/>
              <a:buChar char="à"/>
            </a:pPr>
            <a:endParaRPr lang="en-US" baseline="0" dirty="0"/>
          </a:p>
          <a:p>
            <a:pPr marL="0" indent="0">
              <a:buFont typeface="Wingdings"/>
              <a:buNone/>
            </a:pPr>
            <a:r>
              <a:rPr lang="en-US" baseline="0" dirty="0"/>
              <a:t>[e.g. works, work, worked]</a:t>
            </a:r>
            <a:endParaRPr lang="en-US" dirty="0"/>
          </a:p>
        </p:txBody>
      </p:sp>
      <p:sp>
        <p:nvSpPr>
          <p:cNvPr id="4" name="Footer Placeholder 3"/>
          <p:cNvSpPr>
            <a:spLocks noGrp="1"/>
          </p:cNvSpPr>
          <p:nvPr>
            <p:ph type="ftr" sz="quarter" idx="10"/>
          </p:nvPr>
        </p:nvSpPr>
        <p:spPr/>
        <p:txBody>
          <a:bodyPr/>
          <a:lstStyle/>
          <a:p>
            <a:pPr>
              <a:defRPr/>
            </a:pPr>
            <a:endParaRPr lang="en-IE"/>
          </a:p>
        </p:txBody>
      </p:sp>
      <p:sp>
        <p:nvSpPr>
          <p:cNvPr id="5" name="Slide Number Placeholder 4"/>
          <p:cNvSpPr>
            <a:spLocks noGrp="1"/>
          </p:cNvSpPr>
          <p:nvPr>
            <p:ph type="sldNum" sz="quarter" idx="11"/>
          </p:nvPr>
        </p:nvSpPr>
        <p:spPr/>
        <p:txBody>
          <a:bodyPr/>
          <a:lstStyle/>
          <a:p>
            <a:pPr>
              <a:defRPr/>
            </a:pPr>
            <a:fld id="{5012BF16-63C2-4958-952A-E6EC7F15FB5A}" type="slidenum">
              <a:rPr lang="en-IE" smtClean="0"/>
              <a:pPr>
                <a:defRPr/>
              </a:pPr>
              <a:t>9</a:t>
            </a:fld>
            <a:endParaRPr lang="en-IE"/>
          </a:p>
        </p:txBody>
      </p:sp>
    </p:spTree>
    <p:extLst>
      <p:ext uri="{BB962C8B-B14F-4D97-AF65-F5344CB8AC3E}">
        <p14:creationId xmlns:p14="http://schemas.microsoft.com/office/powerpoint/2010/main" val="164612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6/28/18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6/28/18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6/28/18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6/28/18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5B92-D2BC-364E-BD5F-EA9C21CB2BF7}"/>
              </a:ext>
            </a:extLst>
          </p:cNvPr>
          <p:cNvSpPr>
            <a:spLocks noGrp="1"/>
          </p:cNvSpPr>
          <p:nvPr>
            <p:ph type="ctrTitle"/>
          </p:nvPr>
        </p:nvSpPr>
        <p:spPr>
          <a:xfrm>
            <a:off x="1600200" y="2386744"/>
            <a:ext cx="8991600" cy="1645920"/>
          </a:xfrm>
        </p:spPr>
        <p:txBody>
          <a:bodyPr>
            <a:normAutofit fontScale="90000"/>
          </a:bodyPr>
          <a:lstStyle/>
          <a:p>
            <a:pPr>
              <a:lnSpc>
                <a:spcPct val="150000"/>
              </a:lnSpc>
            </a:pPr>
            <a:r>
              <a:rPr lang="en-US" sz="3200" dirty="0"/>
              <a:t> Machine Learning &amp; Public Policy</a:t>
            </a:r>
            <a:br>
              <a:rPr lang="en-US" sz="3200" dirty="0"/>
            </a:br>
            <a:r>
              <a:rPr lang="en-US" sz="2800" dirty="0"/>
              <a:t>Lecture 2: Text Analysis</a:t>
            </a:r>
            <a:endParaRPr lang="en-US" sz="3200" dirty="0"/>
          </a:p>
        </p:txBody>
      </p:sp>
      <p:sp>
        <p:nvSpPr>
          <p:cNvPr id="3" name="Subtitle 2">
            <a:extLst>
              <a:ext uri="{FF2B5EF4-FFF2-40B4-BE49-F238E27FC236}">
                <a16:creationId xmlns:a16="http://schemas.microsoft.com/office/drawing/2014/main" id="{252AA005-9CA4-F24C-966A-5ED311AFE64B}"/>
              </a:ext>
            </a:extLst>
          </p:cNvPr>
          <p:cNvSpPr>
            <a:spLocks noGrp="1"/>
          </p:cNvSpPr>
          <p:nvPr>
            <p:ph type="subTitle" idx="1"/>
          </p:nvPr>
        </p:nvSpPr>
        <p:spPr/>
        <p:txBody>
          <a:bodyPr>
            <a:normAutofit fontScale="70000" lnSpcReduction="20000"/>
          </a:bodyPr>
          <a:lstStyle/>
          <a:p>
            <a:r>
              <a:rPr lang="en-US" dirty="0"/>
              <a:t>Professor Edward </a:t>
            </a:r>
            <a:r>
              <a:rPr lang="en-US" dirty="0" err="1"/>
              <a:t>McFowland</a:t>
            </a:r>
            <a:r>
              <a:rPr lang="en-US" dirty="0"/>
              <a:t> III</a:t>
            </a:r>
          </a:p>
          <a:p>
            <a:r>
              <a:rPr lang="en-US" dirty="0"/>
              <a:t>Information Systems and Decision Sciences</a:t>
            </a:r>
          </a:p>
          <a:p>
            <a:r>
              <a:rPr lang="en-US" dirty="0"/>
              <a:t>Carlson School of </a:t>
            </a:r>
            <a:r>
              <a:rPr lang="en-US" dirty="0" err="1"/>
              <a:t>Managment</a:t>
            </a:r>
            <a:endParaRPr lang="en-US" dirty="0"/>
          </a:p>
          <a:p>
            <a:r>
              <a:rPr lang="en-US" dirty="0"/>
              <a:t>University of Minnesota</a:t>
            </a:r>
          </a:p>
        </p:txBody>
      </p:sp>
      <p:sp>
        <p:nvSpPr>
          <p:cNvPr id="4" name="TextBox 3">
            <a:extLst>
              <a:ext uri="{FF2B5EF4-FFF2-40B4-BE49-F238E27FC236}">
                <a16:creationId xmlns:a16="http://schemas.microsoft.com/office/drawing/2014/main" id="{8388E746-1762-9944-8FE9-AAC7A4D86F8A}"/>
              </a:ext>
            </a:extLst>
          </p:cNvPr>
          <p:cNvSpPr txBox="1"/>
          <p:nvPr/>
        </p:nvSpPr>
        <p:spPr>
          <a:xfrm>
            <a:off x="8937893" y="6524371"/>
            <a:ext cx="3247877" cy="307777"/>
          </a:xfrm>
          <a:prstGeom prst="rect">
            <a:avLst/>
          </a:prstGeom>
          <a:noFill/>
        </p:spPr>
        <p:txBody>
          <a:bodyPr wrap="none" rtlCol="0">
            <a:spAutoFit/>
          </a:bodyPr>
          <a:lstStyle/>
          <a:p>
            <a:r>
              <a:rPr lang="en-US" sz="1400" dirty="0"/>
              <a:t>Heavily adapted from </a:t>
            </a:r>
            <a:r>
              <a:rPr lang="en-US" sz="1400" dirty="0" err="1"/>
              <a:t>Panos</a:t>
            </a:r>
            <a:r>
              <a:rPr lang="en-US" sz="1400" dirty="0"/>
              <a:t> </a:t>
            </a:r>
            <a:r>
              <a:rPr lang="en-US" sz="1400" dirty="0" err="1"/>
              <a:t>Adamopoulos</a:t>
            </a:r>
            <a:endParaRPr lang="en-US" sz="1400" dirty="0"/>
          </a:p>
        </p:txBody>
      </p:sp>
    </p:spTree>
    <p:extLst>
      <p:ext uri="{BB962C8B-B14F-4D97-AF65-F5344CB8AC3E}">
        <p14:creationId xmlns:p14="http://schemas.microsoft.com/office/powerpoint/2010/main" val="402720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Term Frequency</a:t>
            </a:r>
          </a:p>
        </p:txBody>
      </p:sp>
      <p:sp>
        <p:nvSpPr>
          <p:cNvPr id="3" name="Content Placeholder 2"/>
          <p:cNvSpPr>
            <a:spLocks noGrp="1"/>
          </p:cNvSpPr>
          <p:nvPr>
            <p:ph idx="1"/>
          </p:nvPr>
        </p:nvSpPr>
        <p:spPr>
          <a:xfrm>
            <a:off x="2231136" y="2638044"/>
            <a:ext cx="7729728" cy="3676259"/>
          </a:xfrm>
        </p:spPr>
        <p:txBody>
          <a:bodyPr>
            <a:noAutofit/>
          </a:bodyPr>
          <a:lstStyle/>
          <a:p>
            <a:pPr>
              <a:buFont typeface="Arial" panose="020B0604020202020204" pitchFamily="34" charset="0"/>
              <a:buChar char="•"/>
            </a:pPr>
            <a:r>
              <a:rPr lang="en-US" sz="2000" dirty="0"/>
              <a:t>Documents of various lengths</a:t>
            </a:r>
          </a:p>
          <a:p>
            <a:pPr>
              <a:buFont typeface="Arial" panose="020B0604020202020204" pitchFamily="34" charset="0"/>
              <a:buChar char="•"/>
            </a:pPr>
            <a:r>
              <a:rPr lang="en-US" sz="2000" dirty="0"/>
              <a:t>Words of different frequencies</a:t>
            </a:r>
          </a:p>
          <a:p>
            <a:pPr lvl="2">
              <a:buFont typeface="Arial" panose="020B0604020202020204" pitchFamily="34" charset="0"/>
              <a:buChar char="•"/>
            </a:pPr>
            <a:r>
              <a:rPr lang="en-US" sz="1800" dirty="0"/>
              <a:t>Words should not be </a:t>
            </a:r>
            <a:r>
              <a:rPr lang="en-US" sz="1800" i="1" dirty="0"/>
              <a:t>too</a:t>
            </a:r>
            <a:r>
              <a:rPr lang="en-US" sz="1800" dirty="0"/>
              <a:t> </a:t>
            </a:r>
            <a:r>
              <a:rPr lang="en-US" sz="1800" i="1" dirty="0"/>
              <a:t>common</a:t>
            </a:r>
            <a:r>
              <a:rPr lang="en-US" sz="1800" dirty="0"/>
              <a:t> or </a:t>
            </a:r>
            <a:r>
              <a:rPr lang="en-US" sz="1800" i="1" dirty="0"/>
              <a:t>too</a:t>
            </a:r>
            <a:r>
              <a:rPr lang="en-US" sz="1800" dirty="0"/>
              <a:t> </a:t>
            </a:r>
            <a:r>
              <a:rPr lang="en-US" sz="1800" i="1" dirty="0"/>
              <a:t>rare</a:t>
            </a:r>
          </a:p>
          <a:p>
            <a:pPr lvl="2">
              <a:buFont typeface="Arial" panose="020B0604020202020204" pitchFamily="34" charset="0"/>
              <a:buChar char="•"/>
            </a:pPr>
            <a:r>
              <a:rPr lang="en-US" sz="1800" dirty="0"/>
              <a:t>Both upper and lower limit on the number (or fraction) of documents in which a word may occur</a:t>
            </a:r>
          </a:p>
          <a:p>
            <a:pPr lvl="2">
              <a:buFont typeface="Arial" panose="020B0604020202020204" pitchFamily="34" charset="0"/>
              <a:buChar char="•"/>
            </a:pPr>
            <a:r>
              <a:rPr lang="en-US" sz="1800" dirty="0"/>
              <a:t>Feature selection is often employed</a:t>
            </a:r>
          </a:p>
          <a:p>
            <a:pPr>
              <a:buFont typeface="Arial" panose="020B0604020202020204" pitchFamily="34" charset="0"/>
              <a:buChar char="•"/>
            </a:pPr>
            <a:r>
              <a:rPr lang="en-US" sz="2000" dirty="0"/>
              <a:t>The raw term frequencies are normalized in some way, </a:t>
            </a:r>
          </a:p>
          <a:p>
            <a:pPr lvl="2">
              <a:buFont typeface="Arial" panose="020B0604020202020204" pitchFamily="34" charset="0"/>
              <a:buChar char="•"/>
            </a:pPr>
            <a:r>
              <a:rPr lang="en-US" sz="1800" dirty="0"/>
              <a:t>such as by dividing each by the total number of words in the document</a:t>
            </a:r>
          </a:p>
          <a:p>
            <a:pPr lvl="2">
              <a:buFont typeface="Arial" panose="020B0604020202020204" pitchFamily="34" charset="0"/>
              <a:buChar char="•"/>
            </a:pPr>
            <a:r>
              <a:rPr lang="en-US" sz="1800" dirty="0"/>
              <a:t>or the frequency of the specific term in the corpus</a:t>
            </a:r>
          </a:p>
        </p:txBody>
      </p:sp>
    </p:spTree>
    <p:extLst>
      <p:ext uri="{BB962C8B-B14F-4D97-AF65-F5344CB8AC3E}">
        <p14:creationId xmlns:p14="http://schemas.microsoft.com/office/powerpoint/2010/main" val="2491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endParaRPr lang="en-US" b="0" i="0" dirty="0">
                  <a:latin typeface="Cambria Math"/>
                </a:endParaRPr>
              </a:p>
              <a:p>
                <a:pPr marL="0" indent="0">
                  <a:buNone/>
                </a:pPr>
                <a14:m>
                  <m:oMathPara xmlns:m="http://schemas.openxmlformats.org/officeDocument/2006/math">
                    <m:oMathParaPr>
                      <m:jc m:val="centerGroup"/>
                    </m:oMathParaPr>
                    <m:oMath xmlns:m="http://schemas.openxmlformats.org/officeDocument/2006/math">
                      <m:r>
                        <m:rPr>
                          <m:nor/>
                        </m:rPr>
                        <a:rPr lang="en-US" b="0" i="0" smtClean="0">
                          <a:latin typeface="Cambria Math"/>
                        </a:rPr>
                        <m:t>TFIDF</m:t>
                      </m:r>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m:t>
                          </m:r>
                          <m:r>
                            <a:rPr lang="en-US" b="0" i="1" smtClean="0">
                              <a:latin typeface="Cambria Math"/>
                            </a:rPr>
                            <m:t>𝑑</m:t>
                          </m:r>
                        </m:e>
                      </m:d>
                      <m:r>
                        <a:rPr lang="en-US" b="0" i="1" smtClean="0">
                          <a:latin typeface="Cambria Math"/>
                        </a:rPr>
                        <m:t>=</m:t>
                      </m:r>
                      <m:r>
                        <m:rPr>
                          <m:nor/>
                        </m:rPr>
                        <a:rPr lang="en-US" b="0" i="0" smtClean="0">
                          <a:latin typeface="Cambria Math"/>
                        </a:rPr>
                        <m:t>TF</m:t>
                      </m:r>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m:t>
                          </m:r>
                          <m:r>
                            <a:rPr lang="en-US" b="0" i="1" smtClean="0">
                              <a:latin typeface="Cambria Math"/>
                            </a:rPr>
                            <m:t>𝑑</m:t>
                          </m:r>
                        </m:e>
                      </m:d>
                      <m:r>
                        <a:rPr lang="en-US" b="0" i="1" smtClean="0">
                          <a:latin typeface="Cambria Math"/>
                        </a:rPr>
                        <m:t>×</m:t>
                      </m:r>
                      <m:r>
                        <m:rPr>
                          <m:nor/>
                        </m:rPr>
                        <a:rPr lang="en-US" b="0" i="0" smtClean="0">
                          <a:latin typeface="Cambria Math"/>
                        </a:rPr>
                        <m:t>IDF</m:t>
                      </m:r>
                      <m:d>
                        <m:dPr>
                          <m:ctrlPr>
                            <a:rPr lang="en-US" b="0" i="1" smtClean="0">
                              <a:latin typeface="Cambria Math" panose="02040503050406030204" pitchFamily="18" charset="0"/>
                            </a:rPr>
                          </m:ctrlPr>
                        </m:dPr>
                        <m:e>
                          <m:r>
                            <a:rPr lang="en-US" b="0" i="1" smtClean="0">
                              <a:latin typeface="Cambria Math"/>
                            </a:rPr>
                            <m:t>𝑡</m:t>
                          </m:r>
                        </m:e>
                      </m:d>
                    </m:oMath>
                  </m:oMathPara>
                </a14:m>
                <a:endParaRPr lang="en-US" b="0" dirty="0"/>
              </a:p>
              <a:p>
                <a:pPr marL="0" indent="0"/>
                <a:endParaRPr lang="en-US" dirty="0"/>
              </a:p>
              <a:p>
                <a:pPr>
                  <a:buFont typeface="Arial" panose="020B0604020202020204" pitchFamily="34" charset="0"/>
                  <a:buChar char="•"/>
                </a:pPr>
                <a:r>
                  <a:rPr lang="en-US" dirty="0">
                    <a:solidFill>
                      <a:schemeClr val="accent1">
                        <a:lumMod val="50000"/>
                      </a:schemeClr>
                    </a:solidFill>
                  </a:rPr>
                  <a:t>Inverse Document Frequency </a:t>
                </a:r>
                <a:r>
                  <a:rPr lang="en-US" dirty="0"/>
                  <a:t>(IDF) of a term </a:t>
                </a:r>
              </a:p>
              <a:p>
                <a:pPr>
                  <a:buFont typeface="Arial" panose="020B0604020202020204" pitchFamily="34" charset="0"/>
                  <a:buChar char="•"/>
                </a:pPr>
                <a:endParaRPr lang="en-US" sz="1000" dirty="0"/>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a:rPr>
                        <m:t>IDF</m:t>
                      </m:r>
                      <m:d>
                        <m:dPr>
                          <m:ctrlPr>
                            <a:rPr lang="en-US" i="1">
                              <a:latin typeface="Cambria Math" panose="02040503050406030204" pitchFamily="18" charset="0"/>
                            </a:rPr>
                          </m:ctrlPr>
                        </m:dPr>
                        <m:e>
                          <m:r>
                            <a:rPr lang="en-US" i="1">
                              <a:latin typeface="Cambria Math"/>
                            </a:rPr>
                            <m:t>𝑡</m:t>
                          </m:r>
                        </m:e>
                      </m:d>
                      <m:r>
                        <a:rPr lang="en-US" i="1">
                          <a:latin typeface="Cambria Math"/>
                        </a:rPr>
                        <m:t>=1+</m:t>
                      </m:r>
                      <m:func>
                        <m:funcPr>
                          <m:ctrlPr>
                            <a:rPr lang="en-US" i="1">
                              <a:latin typeface="Cambria Math" panose="02040503050406030204" pitchFamily="18" charset="0"/>
                            </a:rPr>
                          </m:ctrlPr>
                        </m:funcPr>
                        <m:fName>
                          <m:r>
                            <m:rPr>
                              <m:sty m:val="p"/>
                            </m:rPr>
                            <a:rPr lang="en-US">
                              <a:latin typeface="Cambria Math"/>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m:rPr>
                                      <m:nor/>
                                    </m:rPr>
                                    <a:rPr lang="en-US">
                                      <a:latin typeface="Cambria Math"/>
                                    </a:rPr>
                                    <m:t>Total</m:t>
                                  </m:r>
                                  <m:r>
                                    <m:rPr>
                                      <m:nor/>
                                    </m:rPr>
                                    <a:rPr lang="en-US">
                                      <a:latin typeface="Cambria Math"/>
                                    </a:rPr>
                                    <m:t> </m:t>
                                  </m:r>
                                  <m:r>
                                    <m:rPr>
                                      <m:nor/>
                                    </m:rPr>
                                    <a:rPr lang="en-US">
                                      <a:latin typeface="Cambria Math"/>
                                    </a:rPr>
                                    <m:t>number</m:t>
                                  </m:r>
                                  <m:r>
                                    <m:rPr>
                                      <m:nor/>
                                    </m:rPr>
                                    <a:rPr lang="en-US">
                                      <a:latin typeface="Cambria Math"/>
                                    </a:rPr>
                                    <m:t> </m:t>
                                  </m:r>
                                  <m:r>
                                    <m:rPr>
                                      <m:nor/>
                                    </m:rPr>
                                    <a:rPr lang="en-US">
                                      <a:latin typeface="Cambria Math"/>
                                    </a:rPr>
                                    <m:t>of</m:t>
                                  </m:r>
                                  <m:r>
                                    <m:rPr>
                                      <m:nor/>
                                    </m:rPr>
                                    <a:rPr lang="en-US">
                                      <a:latin typeface="Cambria Math"/>
                                    </a:rPr>
                                    <m:t> </m:t>
                                  </m:r>
                                  <m:r>
                                    <m:rPr>
                                      <m:nor/>
                                    </m:rPr>
                                    <a:rPr lang="en-US">
                                      <a:latin typeface="Cambria Math"/>
                                    </a:rPr>
                                    <m:t>documents</m:t>
                                  </m:r>
                                </m:num>
                                <m:den>
                                  <m:r>
                                    <m:rPr>
                                      <m:nor/>
                                    </m:rPr>
                                    <a:rPr lang="en-US">
                                      <a:latin typeface="Cambria Math"/>
                                    </a:rPr>
                                    <m:t>Number</m:t>
                                  </m:r>
                                  <m:r>
                                    <m:rPr>
                                      <m:nor/>
                                    </m:rPr>
                                    <a:rPr lang="en-US">
                                      <a:latin typeface="Cambria Math"/>
                                    </a:rPr>
                                    <m:t> </m:t>
                                  </m:r>
                                  <m:r>
                                    <m:rPr>
                                      <m:nor/>
                                    </m:rPr>
                                    <a:rPr lang="en-US">
                                      <a:latin typeface="Cambria Math"/>
                                    </a:rPr>
                                    <m:t>of</m:t>
                                  </m:r>
                                  <m:r>
                                    <m:rPr>
                                      <m:nor/>
                                    </m:rPr>
                                    <a:rPr lang="en-US">
                                      <a:latin typeface="Cambria Math"/>
                                    </a:rPr>
                                    <m:t> </m:t>
                                  </m:r>
                                  <m:r>
                                    <m:rPr>
                                      <m:nor/>
                                    </m:rPr>
                                    <a:rPr lang="en-US">
                                      <a:latin typeface="Cambria Math"/>
                                    </a:rPr>
                                    <m:t>documents</m:t>
                                  </m:r>
                                  <m:r>
                                    <m:rPr>
                                      <m:nor/>
                                    </m:rPr>
                                    <a:rPr lang="en-US">
                                      <a:latin typeface="Cambria Math"/>
                                    </a:rPr>
                                    <m:t> </m:t>
                                  </m:r>
                                  <m:r>
                                    <m:rPr>
                                      <m:nor/>
                                    </m:rPr>
                                    <a:rPr lang="en-US">
                                      <a:latin typeface="Cambria Math"/>
                                    </a:rPr>
                                    <m:t>containing</m:t>
                                  </m:r>
                                  <m:r>
                                    <m:rPr>
                                      <m:nor/>
                                    </m:rPr>
                                    <a:rPr lang="en-US">
                                      <a:latin typeface="Cambria Math"/>
                                    </a:rPr>
                                    <m:t> </m:t>
                                  </m:r>
                                  <m:r>
                                    <a:rPr lang="en-US" i="1">
                                      <a:latin typeface="Cambria Math"/>
                                    </a:rPr>
                                    <m:t>𝑡</m:t>
                                  </m:r>
                                </m:den>
                              </m:f>
                            </m:e>
                          </m:d>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93"/>
                </a:stretch>
              </a:blipFill>
            </p:spPr>
            <p:txBody>
              <a:bodyPr/>
              <a:lstStyle/>
              <a:p>
                <a:r>
                  <a:rPr lang="en-US">
                    <a:noFill/>
                  </a:rPr>
                  <a:t> </a:t>
                </a:r>
              </a:p>
            </p:txBody>
          </p:sp>
        </mc:Fallback>
      </mc:AlternateContent>
    </p:spTree>
    <p:extLst>
      <p:ext uri="{BB962C8B-B14F-4D97-AF65-F5344CB8AC3E}">
        <p14:creationId xmlns:p14="http://schemas.microsoft.com/office/powerpoint/2010/main" val="183163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pic>
        <p:nvPicPr>
          <p:cNvPr id="1026" name="Picture 2" descr="E:\Dropbox\NYU\2014 Spring\Data Mining for Business Analytics\Lectures\2014\Figures\DSB-figures\dsfb_1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879" y="2518503"/>
            <a:ext cx="5242441" cy="413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77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Jazz Musicians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000" dirty="0"/>
              <a:t>16 prominent jazz musicians and excerpts of their biographies from Wikipedia</a:t>
            </a:r>
          </a:p>
          <a:p>
            <a:pPr>
              <a:buFont typeface="Arial" panose="020B0604020202020204" pitchFamily="34" charset="0"/>
              <a:buChar char="•"/>
            </a:pPr>
            <a:r>
              <a:rPr lang="en-US" sz="2000" dirty="0"/>
              <a:t>Nearly 2,000 features after stemming and stop-word removal!</a:t>
            </a:r>
          </a:p>
          <a:p>
            <a:pPr>
              <a:buFont typeface="Arial" panose="020B0604020202020204" pitchFamily="34" charset="0"/>
              <a:buChar char="•"/>
            </a:pPr>
            <a:r>
              <a:rPr lang="en-US" sz="2000" dirty="0"/>
              <a:t>Consider the sample phrase “Famous jazz saxophonist born in Kansas who played bebop and </a:t>
            </a:r>
            <a:r>
              <a:rPr lang="en-US" sz="2000" dirty="0" err="1"/>
              <a:t>latin</a:t>
            </a:r>
            <a:r>
              <a:rPr lang="en-US" sz="2000" dirty="0"/>
              <a:t>”</a:t>
            </a:r>
          </a:p>
        </p:txBody>
      </p:sp>
    </p:spTree>
    <p:extLst>
      <p:ext uri="{BB962C8B-B14F-4D97-AF65-F5344CB8AC3E}">
        <p14:creationId xmlns:p14="http://schemas.microsoft.com/office/powerpoint/2010/main" val="2922431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Jazz Musicians</a:t>
            </a:r>
          </a:p>
        </p:txBody>
      </p:sp>
      <p:pic>
        <p:nvPicPr>
          <p:cNvPr id="2050" name="Picture 2" descr="E:\Dropbox\NYU\2014 Spring\Data Mining for Business Analytics\Lectures\2014\Figures\DSB-figures\dsfb_1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757" y="2508420"/>
            <a:ext cx="3836685" cy="407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Jazz Musicians</a:t>
            </a:r>
          </a:p>
        </p:txBody>
      </p:sp>
      <p:pic>
        <p:nvPicPr>
          <p:cNvPr id="3074" name="Picture 2" descr="E:\Dropbox\NYU\2014 Spring\Data Mining for Business Analytics\Lectures\2014\Figures\DSB-figures\dsfb_1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93" y="2517268"/>
            <a:ext cx="2886013" cy="40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56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Jazz Musicians</a:t>
            </a:r>
          </a:p>
        </p:txBody>
      </p:sp>
      <p:pic>
        <p:nvPicPr>
          <p:cNvPr id="4098" name="Picture 2" descr="E:\Dropbox\NYU\2014 Spring\Data Mining for Business Analytics\Lectures\2014\Figures\DSB-figures\dsfb_10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40" y="2393874"/>
            <a:ext cx="3194319" cy="446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35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Jazz Musicians</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27" t="39816" r="9415" b="11219"/>
          <a:stretch/>
        </p:blipFill>
        <p:spPr bwMode="auto">
          <a:xfrm>
            <a:off x="3116915" y="2452640"/>
            <a:ext cx="6034370" cy="4162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02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Major Limitation of BOW</a:t>
            </a:r>
          </a:p>
        </p:txBody>
      </p:sp>
      <p:pic>
        <p:nvPicPr>
          <p:cNvPr id="4" name="Content Placeholder 3"/>
          <p:cNvPicPr>
            <a:picLocks noGrp="1" noChangeAspect="1"/>
          </p:cNvPicPr>
          <p:nvPr>
            <p:ph idx="1"/>
          </p:nvPr>
        </p:nvPicPr>
        <p:blipFill rotWithShape="1">
          <a:blip r:embed="rId3"/>
          <a:srcRect l="15881" t="42021" r="10084" b="20031"/>
          <a:stretch/>
        </p:blipFill>
        <p:spPr>
          <a:xfrm>
            <a:off x="1154067" y="3008652"/>
            <a:ext cx="9960065" cy="3050495"/>
          </a:xfrm>
          <a:prstGeom prst="rect">
            <a:avLst/>
          </a:prstGeom>
        </p:spPr>
      </p:pic>
    </p:spTree>
    <p:extLst>
      <p:ext uri="{BB962C8B-B14F-4D97-AF65-F5344CB8AC3E}">
        <p14:creationId xmlns:p14="http://schemas.microsoft.com/office/powerpoint/2010/main" val="408703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3F39-7144-BD41-B6A9-00BE08CB84A4}"/>
              </a:ext>
            </a:extLst>
          </p:cNvPr>
          <p:cNvSpPr>
            <a:spLocks noGrp="1"/>
          </p:cNvSpPr>
          <p:nvPr>
            <p:ph type="title"/>
          </p:nvPr>
        </p:nvSpPr>
        <p:spPr/>
        <p:txBody>
          <a:bodyPr/>
          <a:lstStyle/>
          <a:p>
            <a:r>
              <a:rPr lang="en-US" dirty="0"/>
              <a:t>Text Representation</a:t>
            </a:r>
          </a:p>
        </p:txBody>
      </p:sp>
      <p:sp>
        <p:nvSpPr>
          <p:cNvPr id="3" name="Text Placeholder 2">
            <a:extLst>
              <a:ext uri="{FF2B5EF4-FFF2-40B4-BE49-F238E27FC236}">
                <a16:creationId xmlns:a16="http://schemas.microsoft.com/office/drawing/2014/main" id="{8D7F567C-2BEE-034F-87AC-9A6ECBAA3FD4}"/>
              </a:ext>
            </a:extLst>
          </p:cNvPr>
          <p:cNvSpPr>
            <a:spLocks noGrp="1"/>
          </p:cNvSpPr>
          <p:nvPr>
            <p:ph type="body" idx="1"/>
          </p:nvPr>
        </p:nvSpPr>
        <p:spPr/>
        <p:txBody>
          <a:bodyPr>
            <a:normAutofit/>
          </a:bodyPr>
          <a:lstStyle/>
          <a:p>
            <a:r>
              <a:rPr lang="en-US" sz="3600" dirty="0"/>
              <a:t>Beyond “Bag of Words”</a:t>
            </a:r>
          </a:p>
        </p:txBody>
      </p:sp>
    </p:spTree>
    <p:extLst>
      <p:ext uri="{BB962C8B-B14F-4D97-AF65-F5344CB8AC3E}">
        <p14:creationId xmlns:p14="http://schemas.microsoft.com/office/powerpoint/2010/main" val="134220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2327" y="251338"/>
            <a:ext cx="6501228" cy="1384995"/>
          </a:xfrm>
          <a:prstGeom prst="rect">
            <a:avLst/>
          </a:prstGeom>
          <a:noFill/>
        </p:spPr>
        <p:txBody>
          <a:bodyPr wrap="square" rtlCol="0">
            <a:spAutoFit/>
          </a:bodyPr>
          <a:lstStyle/>
          <a:p>
            <a:pPr algn="r"/>
            <a:r>
              <a:rPr lang="en-US" sz="2800" b="1" dirty="0">
                <a:solidFill>
                  <a:schemeClr val="tx2">
                    <a:lumMod val="50000"/>
                  </a:schemeClr>
                </a:solidFill>
                <a:latin typeface="Estilo" charset="0"/>
                <a:ea typeface="Estilo" charset="0"/>
                <a:cs typeface="Estilo" charset="0"/>
              </a:rPr>
              <a:t>User-Generated Content</a:t>
            </a:r>
          </a:p>
          <a:p>
            <a:pPr algn="r"/>
            <a:r>
              <a:rPr lang="en-US" sz="2800" b="1" i="1" dirty="0">
                <a:solidFill>
                  <a:schemeClr val="tx2">
                    <a:lumMod val="50000"/>
                  </a:schemeClr>
                </a:solidFill>
                <a:latin typeface="Estilo" charset="0"/>
                <a:ea typeface="Estilo" charset="0"/>
                <a:cs typeface="Estilo" charset="0"/>
              </a:rPr>
              <a:t>Reviews Are a </a:t>
            </a:r>
            <a:br>
              <a:rPr lang="en-US" sz="2800" b="1" i="1" dirty="0">
                <a:solidFill>
                  <a:schemeClr val="tx2">
                    <a:lumMod val="50000"/>
                  </a:schemeClr>
                </a:solidFill>
                <a:latin typeface="Estilo" charset="0"/>
                <a:ea typeface="Estilo" charset="0"/>
                <a:cs typeface="Estilo" charset="0"/>
              </a:rPr>
            </a:br>
            <a:r>
              <a:rPr lang="en-US" sz="2800" b="1" i="1" dirty="0">
                <a:solidFill>
                  <a:schemeClr val="tx2">
                    <a:lumMod val="50000"/>
                  </a:schemeClr>
                </a:solidFill>
                <a:latin typeface="Estilo" charset="0"/>
                <a:ea typeface="Estilo" charset="0"/>
                <a:cs typeface="Estilo" charset="0"/>
              </a:rPr>
              <a:t>Key Element of e-Commerce</a:t>
            </a:r>
          </a:p>
        </p:txBody>
      </p:sp>
      <p:cxnSp>
        <p:nvCxnSpPr>
          <p:cNvPr id="5" name="Straight Connector 4"/>
          <p:cNvCxnSpPr/>
          <p:nvPr/>
        </p:nvCxnSpPr>
        <p:spPr>
          <a:xfrm>
            <a:off x="6812798" y="153745"/>
            <a:ext cx="5221066" cy="16933"/>
          </a:xfrm>
          <a:prstGeom prst="line">
            <a:avLst/>
          </a:prstGeom>
          <a:ln w="28575">
            <a:gradFill flip="none" rotWithShape="1">
              <a:gsLst>
                <a:gs pos="0">
                  <a:schemeClr val="accent1">
                    <a:lumMod val="5000"/>
                    <a:lumOff val="95000"/>
                  </a:schemeClr>
                </a:gs>
                <a:gs pos="74000">
                  <a:schemeClr val="tx2">
                    <a:lumMod val="50000"/>
                  </a:schemeClr>
                </a:gs>
                <a:gs pos="83000">
                  <a:schemeClr val="tx2">
                    <a:lumMod val="50000"/>
                  </a:schemeClr>
                </a:gs>
                <a:gs pos="100000">
                  <a:schemeClr val="tx2">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033864" y="153743"/>
            <a:ext cx="0" cy="2037096"/>
          </a:xfrm>
          <a:prstGeom prst="line">
            <a:avLst/>
          </a:prstGeom>
          <a:ln w="28575">
            <a:gradFill flip="none" rotWithShape="1">
              <a:gsLst>
                <a:gs pos="0">
                  <a:schemeClr val="accent1">
                    <a:lumMod val="5000"/>
                    <a:lumOff val="95000"/>
                  </a:schemeClr>
                </a:gs>
                <a:gs pos="74000">
                  <a:schemeClr val="tx2">
                    <a:lumMod val="50000"/>
                  </a:schemeClr>
                </a:gs>
                <a:gs pos="83000">
                  <a:schemeClr val="tx2">
                    <a:lumMod val="50000"/>
                  </a:schemeClr>
                </a:gs>
                <a:gs pos="100000">
                  <a:schemeClr val="tx2">
                    <a:lumMod val="5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3636" y="230190"/>
            <a:ext cx="1347178" cy="561324"/>
          </a:xfrm>
          <a:prstGeom prst="rect">
            <a:avLst/>
          </a:prstGeom>
        </p:spPr>
      </p:pic>
      <p:pic>
        <p:nvPicPr>
          <p:cNvPr id="10" name="Picture 9"/>
          <p:cNvPicPr>
            <a:picLocks noChangeAspect="1"/>
          </p:cNvPicPr>
          <p:nvPr/>
        </p:nvPicPr>
        <p:blipFill>
          <a:blip r:embed="rId4"/>
          <a:stretch>
            <a:fillRect/>
          </a:stretch>
        </p:blipFill>
        <p:spPr>
          <a:xfrm>
            <a:off x="476944" y="831844"/>
            <a:ext cx="2394850" cy="2616476"/>
          </a:xfrm>
          <a:prstGeom prst="rect">
            <a:avLst/>
          </a:prstGeom>
        </p:spPr>
      </p:pic>
      <p:grpSp>
        <p:nvGrpSpPr>
          <p:cNvPr id="16" name="Group 15"/>
          <p:cNvGrpSpPr/>
          <p:nvPr/>
        </p:nvGrpSpPr>
        <p:grpSpPr>
          <a:xfrm>
            <a:off x="990866" y="4108597"/>
            <a:ext cx="3435798" cy="2319490"/>
            <a:chOff x="688300" y="436355"/>
            <a:chExt cx="4581064" cy="23194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r="11432"/>
            <a:stretch/>
          </p:blipFill>
          <p:spPr>
            <a:xfrm>
              <a:off x="755378" y="792637"/>
              <a:ext cx="3932226" cy="1444836"/>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l="3539"/>
            <a:stretch/>
          </p:blipFill>
          <p:spPr>
            <a:xfrm>
              <a:off x="2353734" y="1638245"/>
              <a:ext cx="2915630" cy="11176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8300" y="436355"/>
              <a:ext cx="2188308" cy="440944"/>
            </a:xfrm>
            <a:prstGeom prst="rect">
              <a:avLst/>
            </a:prstGeom>
          </p:spPr>
        </p:pic>
      </p:grpSp>
      <p:pic>
        <p:nvPicPr>
          <p:cNvPr id="17" name="Picture 16"/>
          <p:cNvPicPr>
            <a:picLocks noChangeAspect="1"/>
          </p:cNvPicPr>
          <p:nvPr/>
        </p:nvPicPr>
        <p:blipFill>
          <a:blip r:embed="rId8"/>
          <a:stretch>
            <a:fillRect/>
          </a:stretch>
        </p:blipFill>
        <p:spPr>
          <a:xfrm>
            <a:off x="6343851" y="5069093"/>
            <a:ext cx="2018870" cy="1681243"/>
          </a:xfrm>
          <a:prstGeom prst="rect">
            <a:avLst/>
          </a:prstGeom>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208741" y="4171288"/>
            <a:ext cx="1556229" cy="897805"/>
          </a:xfrm>
          <a:prstGeom prst="rect">
            <a:avLst/>
          </a:prstGeom>
        </p:spPr>
      </p:pic>
      <p:pic>
        <p:nvPicPr>
          <p:cNvPr id="20" name="Picture 19"/>
          <p:cNvPicPr>
            <a:picLocks noChangeAspect="1"/>
          </p:cNvPicPr>
          <p:nvPr/>
        </p:nvPicPr>
        <p:blipFill>
          <a:blip r:embed="rId10"/>
          <a:stretch>
            <a:fillRect/>
          </a:stretch>
        </p:blipFill>
        <p:spPr>
          <a:xfrm>
            <a:off x="6889303" y="1949486"/>
            <a:ext cx="3636034" cy="165469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2FC00F2-1F80-7745-AEB5-73950DA19CDC}"/>
              </a:ext>
            </a:extLst>
          </p:cNvPr>
          <p:cNvPicPr>
            <a:picLocks noChangeAspect="1"/>
          </p:cNvPicPr>
          <p:nvPr/>
        </p:nvPicPr>
        <p:blipFill>
          <a:blip r:embed="rId11"/>
          <a:stretch>
            <a:fillRect/>
          </a:stretch>
        </p:blipFill>
        <p:spPr>
          <a:xfrm>
            <a:off x="8944590" y="4108597"/>
            <a:ext cx="2396925" cy="2619632"/>
          </a:xfrm>
          <a:prstGeom prst="rect">
            <a:avLst/>
          </a:prstGeom>
        </p:spPr>
      </p:pic>
      <p:pic>
        <p:nvPicPr>
          <p:cNvPr id="9" name="Picture 8">
            <a:extLst>
              <a:ext uri="{FF2B5EF4-FFF2-40B4-BE49-F238E27FC236}">
                <a16:creationId xmlns:a16="http://schemas.microsoft.com/office/drawing/2014/main" id="{1373EBDC-0FB2-6146-B6AA-499DB8455C69}"/>
              </a:ext>
            </a:extLst>
          </p:cNvPr>
          <p:cNvPicPr>
            <a:picLocks noChangeAspect="1"/>
          </p:cNvPicPr>
          <p:nvPr/>
        </p:nvPicPr>
        <p:blipFill>
          <a:blip r:embed="rId12"/>
          <a:stretch>
            <a:fillRect/>
          </a:stretch>
        </p:blipFill>
        <p:spPr>
          <a:xfrm>
            <a:off x="3668002" y="67391"/>
            <a:ext cx="2967518" cy="2209800"/>
          </a:xfrm>
          <a:prstGeom prst="rect">
            <a:avLst/>
          </a:prstGeom>
        </p:spPr>
      </p:pic>
      <p:pic>
        <p:nvPicPr>
          <p:cNvPr id="19" name="Picture 18">
            <a:extLst>
              <a:ext uri="{FF2B5EF4-FFF2-40B4-BE49-F238E27FC236}">
                <a16:creationId xmlns:a16="http://schemas.microsoft.com/office/drawing/2014/main" id="{72D70414-8F93-4949-9C11-FA4181C3458A}"/>
              </a:ext>
            </a:extLst>
          </p:cNvPr>
          <p:cNvPicPr>
            <a:picLocks noChangeAspect="1"/>
          </p:cNvPicPr>
          <p:nvPr/>
        </p:nvPicPr>
        <p:blipFill>
          <a:blip r:embed="rId13"/>
          <a:stretch>
            <a:fillRect/>
          </a:stretch>
        </p:blipFill>
        <p:spPr>
          <a:xfrm>
            <a:off x="3440580" y="2461138"/>
            <a:ext cx="2924985" cy="2916195"/>
          </a:xfrm>
          <a:prstGeom prst="rect">
            <a:avLst/>
          </a:prstGeom>
        </p:spPr>
      </p:pic>
    </p:spTree>
    <p:extLst>
      <p:ext uri="{BB962C8B-B14F-4D97-AF65-F5344CB8AC3E}">
        <p14:creationId xmlns:p14="http://schemas.microsoft.com/office/powerpoint/2010/main" val="367668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“Bag of Words”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Arial" panose="020B0604020202020204" pitchFamily="34" charset="0"/>
                  <a:buChar char="•"/>
                </a:pPr>
                <a14:m>
                  <m:oMath xmlns:m="http://schemas.openxmlformats.org/officeDocument/2006/math">
                    <m:r>
                      <a:rPr lang="en-US" sz="2400" i="1" dirty="0" smtClean="0">
                        <a:latin typeface="Cambria Math"/>
                      </a:rPr>
                      <m:t>𝑁</m:t>
                    </m:r>
                  </m:oMath>
                </a14:m>
                <a:r>
                  <a:rPr lang="en-US" sz="2400" dirty="0"/>
                  <a:t>-gram Sequences</a:t>
                </a:r>
              </a:p>
              <a:p>
                <a:pPr>
                  <a:buFont typeface="Arial" panose="020B0604020202020204" pitchFamily="34" charset="0"/>
                  <a:buChar char="•"/>
                </a:pPr>
                <a:r>
                  <a:rPr lang="en-US" sz="2400" dirty="0"/>
                  <a:t>Named Entity Extraction</a:t>
                </a:r>
              </a:p>
              <a:p>
                <a:pPr>
                  <a:buFont typeface="Arial" panose="020B0604020202020204" pitchFamily="34" charset="0"/>
                  <a:buChar char="•"/>
                </a:pPr>
                <a:r>
                  <a:rPr lang="en-US" sz="2400" dirty="0"/>
                  <a:t>Topic Models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49" t="-1224"/>
                </a:stretch>
              </a:blipFill>
            </p:spPr>
            <p:txBody>
              <a:bodyPr/>
              <a:lstStyle/>
              <a:p>
                <a:r>
                  <a:rPr lang="en-US">
                    <a:noFill/>
                  </a:rPr>
                  <a:t> </a:t>
                </a:r>
              </a:p>
            </p:txBody>
          </p:sp>
        </mc:Fallback>
      </mc:AlternateContent>
    </p:spTree>
    <p:extLst>
      <p:ext uri="{BB962C8B-B14F-4D97-AF65-F5344CB8AC3E}">
        <p14:creationId xmlns:p14="http://schemas.microsoft.com/office/powerpoint/2010/main" val="224242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Sequences</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a:t>In some cases, </a:t>
            </a:r>
            <a:r>
              <a:rPr lang="en-US" b="1" dirty="0"/>
              <a:t>word order is important</a:t>
            </a:r>
            <a:r>
              <a:rPr lang="en-US" dirty="0"/>
              <a:t> and you want to preserve some information about it in the representation</a:t>
            </a:r>
          </a:p>
          <a:p>
            <a:pPr>
              <a:buFont typeface="Arial" panose="020B0604020202020204" pitchFamily="34" charset="0"/>
              <a:buChar char="•"/>
            </a:pPr>
            <a:r>
              <a:rPr lang="en-US" dirty="0"/>
              <a:t>A next step up in complexity is to include sequences of adjacent words as terms</a:t>
            </a:r>
          </a:p>
          <a:p>
            <a:pPr>
              <a:buFont typeface="Arial" panose="020B0604020202020204" pitchFamily="34" charset="0"/>
              <a:buChar char="•"/>
            </a:pPr>
            <a:r>
              <a:rPr lang="en-US" dirty="0"/>
              <a:t>Adjacent pairs are commonly called </a:t>
            </a:r>
            <a:r>
              <a:rPr lang="en-US" dirty="0">
                <a:solidFill>
                  <a:schemeClr val="accent1">
                    <a:lumMod val="50000"/>
                  </a:schemeClr>
                </a:solidFill>
              </a:rPr>
              <a:t>bi-grams</a:t>
            </a:r>
          </a:p>
          <a:p>
            <a:pPr>
              <a:buFont typeface="Arial" panose="020B0604020202020204" pitchFamily="34" charset="0"/>
              <a:buChar char="•"/>
            </a:pPr>
            <a:r>
              <a:rPr lang="en-US" dirty="0"/>
              <a:t>Example: “The quick brown fox jumps” </a:t>
            </a:r>
          </a:p>
          <a:p>
            <a:pPr lvl="2">
              <a:buFont typeface="Arial" panose="020B0604020202020204" pitchFamily="34" charset="0"/>
              <a:buChar char="•"/>
            </a:pPr>
            <a:r>
              <a:rPr lang="en-US" dirty="0"/>
              <a:t>it would be transformed into {quick, brown, fox, jumps, </a:t>
            </a:r>
            <a:r>
              <a:rPr lang="en-US" dirty="0" err="1"/>
              <a:t>quick_brown</a:t>
            </a:r>
            <a:r>
              <a:rPr lang="en-US" dirty="0"/>
              <a:t>, </a:t>
            </a:r>
            <a:r>
              <a:rPr lang="en-US" dirty="0" err="1"/>
              <a:t>brown_fox</a:t>
            </a:r>
            <a:r>
              <a:rPr lang="en-US" dirty="0"/>
              <a:t>, </a:t>
            </a:r>
            <a:r>
              <a:rPr lang="en-US" dirty="0" err="1"/>
              <a:t>fox_jumps</a:t>
            </a:r>
            <a:r>
              <a:rPr lang="en-US" dirty="0"/>
              <a:t>}</a:t>
            </a:r>
          </a:p>
          <a:p>
            <a:pPr>
              <a:buFont typeface="Arial" panose="020B0604020202020204" pitchFamily="34" charset="0"/>
              <a:buChar char="•"/>
            </a:pPr>
            <a:r>
              <a:rPr lang="en-US" dirty="0">
                <a:solidFill>
                  <a:schemeClr val="accent1">
                    <a:lumMod val="50000"/>
                  </a:schemeClr>
                </a:solidFill>
              </a:rPr>
              <a:t>N-grams</a:t>
            </a:r>
            <a:r>
              <a:rPr lang="en-US" b="1" dirty="0"/>
              <a:t> </a:t>
            </a:r>
            <a:r>
              <a:rPr lang="en-US" dirty="0"/>
              <a:t>they greatly increase the size of the feature set</a:t>
            </a:r>
          </a:p>
        </p:txBody>
      </p:sp>
    </p:spTree>
    <p:extLst>
      <p:ext uri="{BB962C8B-B14F-4D97-AF65-F5344CB8AC3E}">
        <p14:creationId xmlns:p14="http://schemas.microsoft.com/office/powerpoint/2010/main" val="226123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Models</a:t>
            </a:r>
          </a:p>
        </p:txBody>
      </p:sp>
      <p:pic>
        <p:nvPicPr>
          <p:cNvPr id="6146" name="Picture 2" descr="E:\Dropbox\NYU\2014 Spring\Data Mining for Business Analytics\Lectures\2014\Figures\DSB-figures\dsfb_10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640" y="2257432"/>
            <a:ext cx="5654016" cy="451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50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Topic Models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dirty="0">
                <a:solidFill>
                  <a:schemeClr val="tx1"/>
                </a:solidFill>
                <a:ea typeface="Arial" charset="0"/>
                <a:cs typeface="Arial" charset="0"/>
              </a:rPr>
              <a:t>Given size of online repositories </a:t>
            </a:r>
            <a:r>
              <a:rPr lang="en-US" dirty="0">
                <a:solidFill>
                  <a:schemeClr val="tx1"/>
                </a:solidFill>
                <a:ea typeface="Arial" charset="0"/>
                <a:cs typeface="Arial" charset="0"/>
                <a:sym typeface="Wingdings" panose="05000000000000000000" pitchFamily="2" charset="2"/>
              </a:rPr>
              <a:t> </a:t>
            </a:r>
            <a:r>
              <a:rPr lang="en-US" dirty="0">
                <a:solidFill>
                  <a:schemeClr val="tx1"/>
                </a:solidFill>
                <a:ea typeface="Arial" charset="0"/>
                <a:cs typeface="Arial" charset="0"/>
              </a:rPr>
              <a:t>manual organization is not practical</a:t>
            </a:r>
          </a:p>
          <a:p>
            <a:r>
              <a:rPr lang="en-US" dirty="0">
                <a:solidFill>
                  <a:schemeClr val="tx1"/>
                </a:solidFill>
                <a:ea typeface="Arial" charset="0"/>
                <a:cs typeface="Arial" charset="0"/>
              </a:rPr>
              <a:t>Our goal: To discover the </a:t>
            </a:r>
            <a:r>
              <a:rPr lang="en-US" dirty="0">
                <a:solidFill>
                  <a:srgbClr val="FF0000"/>
                </a:solidFill>
                <a:ea typeface="Arial" charset="0"/>
                <a:cs typeface="Arial" charset="0"/>
              </a:rPr>
              <a:t>hidden</a:t>
            </a:r>
            <a:r>
              <a:rPr lang="en-US" dirty="0">
                <a:ea typeface="Arial" charset="0"/>
                <a:cs typeface="Arial" charset="0"/>
              </a:rPr>
              <a:t> </a:t>
            </a:r>
            <a:r>
              <a:rPr lang="en-US" dirty="0">
                <a:solidFill>
                  <a:schemeClr val="tx1"/>
                </a:solidFill>
                <a:ea typeface="Arial" charset="0"/>
                <a:cs typeface="Arial" charset="0"/>
              </a:rPr>
              <a:t>thematic structure with </a:t>
            </a:r>
            <a:r>
              <a:rPr lang="en-US" i="1" dirty="0">
                <a:solidFill>
                  <a:srgbClr val="FF0000"/>
                </a:solidFill>
                <a:ea typeface="Arial" charset="0"/>
                <a:cs typeface="Arial" charset="0"/>
              </a:rPr>
              <a:t>hierarchical probabilistic models</a:t>
            </a:r>
            <a:r>
              <a:rPr lang="en-US" dirty="0">
                <a:ea typeface="Arial" charset="0"/>
                <a:cs typeface="Arial" charset="0"/>
              </a:rPr>
              <a:t> </a:t>
            </a:r>
            <a:r>
              <a:rPr lang="en-US" dirty="0">
                <a:solidFill>
                  <a:schemeClr val="tx1"/>
                </a:solidFill>
                <a:ea typeface="Arial" charset="0"/>
                <a:cs typeface="Arial" charset="0"/>
              </a:rPr>
              <a:t>called topic models</a:t>
            </a:r>
          </a:p>
          <a:p>
            <a:r>
              <a:rPr lang="en-US" dirty="0">
                <a:solidFill>
                  <a:schemeClr val="tx1"/>
                </a:solidFill>
                <a:ea typeface="Arial" charset="0"/>
                <a:cs typeface="Arial" charset="0"/>
              </a:rPr>
              <a:t>Traditional applications: browsing, searching, content-based recommender systems</a:t>
            </a:r>
          </a:p>
          <a:p>
            <a:r>
              <a:rPr lang="en-US" dirty="0">
                <a:solidFill>
                  <a:schemeClr val="tx1"/>
                </a:solidFill>
                <a:ea typeface="Arial" charset="0"/>
                <a:cs typeface="Arial" charset="0"/>
              </a:rPr>
              <a:t>Recent research:</a:t>
            </a:r>
          </a:p>
        </p:txBody>
      </p:sp>
      <p:pic>
        <p:nvPicPr>
          <p:cNvPr id="5" name="Picture 4">
            <a:extLst>
              <a:ext uri="{FF2B5EF4-FFF2-40B4-BE49-F238E27FC236}">
                <a16:creationId xmlns:a16="http://schemas.microsoft.com/office/drawing/2014/main" id="{D5748A47-1EB1-C84C-A173-5816C34B3316}"/>
              </a:ext>
            </a:extLst>
          </p:cNvPr>
          <p:cNvPicPr>
            <a:picLocks noChangeAspect="1"/>
          </p:cNvPicPr>
          <p:nvPr/>
        </p:nvPicPr>
        <p:blipFill>
          <a:blip r:embed="rId3"/>
          <a:stretch>
            <a:fillRect/>
          </a:stretch>
        </p:blipFill>
        <p:spPr>
          <a:xfrm>
            <a:off x="635054" y="4776555"/>
            <a:ext cx="5029201" cy="2081445"/>
          </a:xfrm>
          <a:prstGeom prst="rect">
            <a:avLst/>
          </a:prstGeom>
        </p:spPr>
      </p:pic>
      <p:pic>
        <p:nvPicPr>
          <p:cNvPr id="6" name="Picture 5">
            <a:extLst>
              <a:ext uri="{FF2B5EF4-FFF2-40B4-BE49-F238E27FC236}">
                <a16:creationId xmlns:a16="http://schemas.microsoft.com/office/drawing/2014/main" id="{668FAD32-0C8C-1146-9683-F3D29F70DBA6}"/>
              </a:ext>
            </a:extLst>
          </p:cNvPr>
          <p:cNvPicPr>
            <a:picLocks noChangeAspect="1"/>
          </p:cNvPicPr>
          <p:nvPr/>
        </p:nvPicPr>
        <p:blipFill>
          <a:blip r:embed="rId4"/>
          <a:stretch>
            <a:fillRect/>
          </a:stretch>
        </p:blipFill>
        <p:spPr>
          <a:xfrm>
            <a:off x="7097927" y="4678274"/>
            <a:ext cx="3356919" cy="2123506"/>
          </a:xfrm>
          <a:prstGeom prst="rect">
            <a:avLst/>
          </a:prstGeom>
        </p:spPr>
      </p:pic>
    </p:spTree>
    <p:extLst>
      <p:ext uri="{BB962C8B-B14F-4D97-AF65-F5344CB8AC3E}">
        <p14:creationId xmlns:p14="http://schemas.microsoft.com/office/powerpoint/2010/main" val="397725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11E1B-7475-EE4B-B80C-40B2EE45FE14}"/>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latin typeface="Arial" charset="0"/>
                <a:ea typeface="Arial" charset="0"/>
                <a:cs typeface="Arial" charset="0"/>
              </a:rPr>
              <a:t>Latent Dirichlet Allocation</a:t>
            </a:r>
          </a:p>
        </p:txBody>
      </p:sp>
      <p:sp>
        <p:nvSpPr>
          <p:cNvPr id="5" name="Title 4">
            <a:extLst>
              <a:ext uri="{FF2B5EF4-FFF2-40B4-BE49-F238E27FC236}">
                <a16:creationId xmlns:a16="http://schemas.microsoft.com/office/drawing/2014/main" id="{BF51B04C-BC43-BF4E-89AA-D9FE7148A891}"/>
              </a:ext>
            </a:extLst>
          </p:cNvPr>
          <p:cNvSpPr>
            <a:spLocks noGrp="1"/>
          </p:cNvSpPr>
          <p:nvPr>
            <p:ph type="title"/>
          </p:nvPr>
        </p:nvSpPr>
        <p:spPr/>
        <p:txBody>
          <a:bodyPr/>
          <a:lstStyle/>
          <a:p>
            <a:r>
              <a:rPr lang="en-US" dirty="0">
                <a:latin typeface="Arial" charset="0"/>
                <a:ea typeface="Arial" charset="0"/>
                <a:cs typeface="Arial" charset="0"/>
              </a:rPr>
              <a:t>Latent Dirichlet Allocation</a:t>
            </a:r>
            <a:endParaRPr lang="en-US" dirty="0"/>
          </a:p>
        </p:txBody>
      </p:sp>
      <p:pic>
        <p:nvPicPr>
          <p:cNvPr id="7" name="Picture 2">
            <a:extLst>
              <a:ext uri="{FF2B5EF4-FFF2-40B4-BE49-F238E27FC236}">
                <a16:creationId xmlns:a16="http://schemas.microsoft.com/office/drawing/2014/main" id="{20D6269F-38CB-4E4B-980D-43F6462B0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513795"/>
            <a:ext cx="6858000" cy="376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71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7457" y="6393364"/>
            <a:ext cx="6858000" cy="496310"/>
          </a:xfrm>
        </p:spPr>
        <p:txBody>
          <a:bodyPr>
            <a:normAutofit/>
          </a:bodyPr>
          <a:lstStyle/>
          <a:p>
            <a:pPr marL="0" indent="0" algn="ctr">
              <a:buNone/>
            </a:pPr>
            <a:r>
              <a:rPr lang="en-US" sz="1900" dirty="0">
                <a:solidFill>
                  <a:schemeClr val="tx1"/>
                </a:solidFill>
                <a:ea typeface="Arial" charset="0"/>
                <a:cs typeface="Arial" charset="0"/>
              </a:rPr>
              <a:t>Imagine a generative probabilistic process for this document</a:t>
            </a:r>
          </a:p>
        </p:txBody>
      </p:sp>
      <p:sp>
        <p:nvSpPr>
          <p:cNvPr id="5" name="Title 4">
            <a:extLst>
              <a:ext uri="{FF2B5EF4-FFF2-40B4-BE49-F238E27FC236}">
                <a16:creationId xmlns:a16="http://schemas.microsoft.com/office/drawing/2014/main" id="{9899BFEB-D0A7-AB4F-B5EC-D1362142A488}"/>
              </a:ext>
            </a:extLst>
          </p:cNvPr>
          <p:cNvSpPr>
            <a:spLocks noGrp="1"/>
          </p:cNvSpPr>
          <p:nvPr>
            <p:ph type="title"/>
          </p:nvPr>
        </p:nvSpPr>
        <p:spPr/>
        <p:txBody>
          <a:bodyPr/>
          <a:lstStyle/>
          <a:p>
            <a:r>
              <a:rPr lang="en-US" dirty="0">
                <a:latin typeface="Arial" charset="0"/>
                <a:ea typeface="Arial" charset="0"/>
                <a:cs typeface="Arial" charset="0"/>
              </a:rPr>
              <a:t>Latent Dirichlet Allocation</a:t>
            </a:r>
            <a:endParaRPr lang="en-US" dirty="0"/>
          </a:p>
        </p:txBody>
      </p:sp>
      <p:pic>
        <p:nvPicPr>
          <p:cNvPr id="7" name="Picture 2">
            <a:extLst>
              <a:ext uri="{FF2B5EF4-FFF2-40B4-BE49-F238E27FC236}">
                <a16:creationId xmlns:a16="http://schemas.microsoft.com/office/drawing/2014/main" id="{ECF67C2F-C3C7-7A49-BA78-D6C64B9A1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513795"/>
            <a:ext cx="6858000" cy="376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717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6431" y="4125097"/>
            <a:ext cx="6315331" cy="2090350"/>
          </a:xfrm>
        </p:spPr>
        <p:txBody>
          <a:bodyPr>
            <a:normAutofit fontScale="92500" lnSpcReduction="10000"/>
          </a:bodyPr>
          <a:lstStyle/>
          <a:p>
            <a:r>
              <a:rPr lang="en-US" sz="2000" dirty="0">
                <a:solidFill>
                  <a:schemeClr val="tx1"/>
                </a:solidFill>
                <a:ea typeface="Arial" charset="0"/>
                <a:cs typeface="Arial" charset="0"/>
              </a:rPr>
              <a:t>Imagine a generative probabilistic process for this document</a:t>
            </a:r>
          </a:p>
          <a:p>
            <a:r>
              <a:rPr lang="en-US" sz="2000" dirty="0">
                <a:solidFill>
                  <a:schemeClr val="tx1"/>
                </a:solidFill>
                <a:ea typeface="Arial" charset="0"/>
                <a:cs typeface="Arial" charset="0"/>
              </a:rPr>
              <a:t>Lets say we have 100 distributions of words, </a:t>
            </a:r>
            <a:r>
              <a:rPr lang="en-US" sz="2000" dirty="0" err="1">
                <a:solidFill>
                  <a:schemeClr val="tx1"/>
                </a:solidFill>
                <a:ea typeface="Arial" charset="0"/>
                <a:cs typeface="Arial" charset="0"/>
              </a:rPr>
              <a:t>ie</a:t>
            </a:r>
            <a:r>
              <a:rPr lang="en-US" sz="2000" dirty="0">
                <a:solidFill>
                  <a:schemeClr val="tx1"/>
                </a:solidFill>
                <a:ea typeface="Arial" charset="0"/>
                <a:cs typeface="Arial" charset="0"/>
              </a:rPr>
              <a:t> 100 </a:t>
            </a:r>
            <a:r>
              <a:rPr lang="en-US" sz="2000" dirty="0">
                <a:solidFill>
                  <a:srgbClr val="FF0000"/>
                </a:solidFill>
                <a:ea typeface="Arial" charset="0"/>
                <a:cs typeface="Arial" charset="0"/>
              </a:rPr>
              <a:t>topics</a:t>
            </a:r>
          </a:p>
          <a:p>
            <a:pPr lvl="1"/>
            <a:r>
              <a:rPr lang="en-US" sz="1200" dirty="0">
                <a:solidFill>
                  <a:schemeClr val="tx1"/>
                </a:solidFill>
                <a:ea typeface="Arial" charset="0"/>
                <a:cs typeface="Arial" charset="0"/>
              </a:rPr>
              <a:t>Some have words about genetics with high probability</a:t>
            </a:r>
          </a:p>
          <a:p>
            <a:pPr lvl="1"/>
            <a:r>
              <a:rPr lang="en-US" sz="1200" dirty="0">
                <a:solidFill>
                  <a:schemeClr val="tx1"/>
                </a:solidFill>
                <a:ea typeface="Arial" charset="0"/>
                <a:cs typeface="Arial" charset="0"/>
              </a:rPr>
              <a:t>Some have words about computation with high probability</a:t>
            </a:r>
          </a:p>
          <a:p>
            <a:r>
              <a:rPr lang="en-US" sz="2000" dirty="0">
                <a:solidFill>
                  <a:schemeClr val="tx1"/>
                </a:solidFill>
                <a:ea typeface="Arial" charset="0"/>
                <a:cs typeface="Arial" charset="0"/>
              </a:rPr>
              <a:t>Each document is a random mixture of these 100 topics</a:t>
            </a:r>
          </a:p>
          <a:p>
            <a:r>
              <a:rPr lang="en-US" sz="2000" dirty="0">
                <a:solidFill>
                  <a:schemeClr val="tx1"/>
                </a:solidFill>
                <a:ea typeface="Arial" charset="0"/>
                <a:cs typeface="Arial" charset="0"/>
              </a:rPr>
              <a:t>Each word is a draw from one of these topics</a:t>
            </a:r>
          </a:p>
        </p:txBody>
      </p:sp>
      <p:pic>
        <p:nvPicPr>
          <p:cNvPr id="7" name="Picture 2">
            <a:extLst>
              <a:ext uri="{FF2B5EF4-FFF2-40B4-BE49-F238E27FC236}">
                <a16:creationId xmlns:a16="http://schemas.microsoft.com/office/drawing/2014/main" id="{7D3A3651-9C2B-2E4C-A4E8-154CF401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09485"/>
            <a:ext cx="6858000" cy="376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746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51791AC5-45D5-744E-9CB2-A6D9CCA10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09485"/>
            <a:ext cx="6858000" cy="376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2057400" y="4114801"/>
            <a:ext cx="8229600" cy="2544763"/>
          </a:xfrm>
        </p:spPr>
        <p:txBody>
          <a:bodyPr>
            <a:normAutofit/>
          </a:bodyPr>
          <a:lstStyle/>
          <a:p>
            <a:pPr marL="514350" indent="-514350">
              <a:buFont typeface="+mj-lt"/>
              <a:buAutoNum type="arabicPeriod"/>
            </a:pPr>
            <a:r>
              <a:rPr lang="en-US" sz="2000" dirty="0">
                <a:solidFill>
                  <a:schemeClr val="tx1"/>
                </a:solidFill>
                <a:ea typeface="Arial" charset="0"/>
                <a:cs typeface="Arial" charset="0"/>
              </a:rPr>
              <a:t>Choose a distribution over the distribution of words (aka topic)</a:t>
            </a:r>
          </a:p>
          <a:p>
            <a:pPr marL="514350" indent="-514350">
              <a:buFont typeface="+mj-lt"/>
              <a:buAutoNum type="arabicPeriod"/>
            </a:pPr>
            <a:r>
              <a:rPr lang="en-US" sz="2000" dirty="0">
                <a:solidFill>
                  <a:schemeClr val="tx1"/>
                </a:solidFill>
                <a:ea typeface="Arial" charset="0"/>
                <a:cs typeface="Arial" charset="0"/>
              </a:rPr>
              <a:t>For each word in the collection choose a topic and draw a word from the distribution</a:t>
            </a:r>
          </a:p>
          <a:p>
            <a:pPr marL="914400" lvl="1" indent="-514350"/>
            <a:r>
              <a:rPr lang="en-US" sz="1800" dirty="0">
                <a:solidFill>
                  <a:schemeClr val="tx1"/>
                </a:solidFill>
                <a:ea typeface="Arial" charset="0"/>
                <a:cs typeface="Arial" charset="0"/>
              </a:rPr>
              <a:t>E.g. word ‘organism’ came from the pink topic</a:t>
            </a:r>
          </a:p>
          <a:p>
            <a:pPr marL="514350" indent="-514350">
              <a:buFont typeface="+mj-lt"/>
              <a:buAutoNum type="arabicPeriod"/>
            </a:pPr>
            <a:r>
              <a:rPr lang="en-US" sz="2000" dirty="0">
                <a:solidFill>
                  <a:schemeClr val="tx1"/>
                </a:solidFill>
                <a:ea typeface="Arial" charset="0"/>
                <a:cs typeface="Arial" charset="0"/>
              </a:rPr>
              <a:t>Repeat this process for every document</a:t>
            </a:r>
          </a:p>
        </p:txBody>
      </p:sp>
      <p:cxnSp>
        <p:nvCxnSpPr>
          <p:cNvPr id="6" name="Straight Arrow Connector 5"/>
          <p:cNvCxnSpPr>
            <a:cxnSpLocks/>
          </p:cNvCxnSpPr>
          <p:nvPr/>
        </p:nvCxnSpPr>
        <p:spPr>
          <a:xfrm flipV="1">
            <a:off x="3558746" y="2211859"/>
            <a:ext cx="4955059" cy="20265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V="1">
            <a:off x="3805881" y="1729946"/>
            <a:ext cx="1890584" cy="32868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54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4114801"/>
            <a:ext cx="8229600" cy="2544763"/>
          </a:xfrm>
        </p:spPr>
        <p:txBody>
          <a:bodyPr>
            <a:normAutofit/>
          </a:bodyPr>
          <a:lstStyle/>
          <a:p>
            <a:r>
              <a:rPr lang="en-US" dirty="0">
                <a:solidFill>
                  <a:schemeClr val="tx1"/>
                </a:solidFill>
                <a:latin typeface="Arial" charset="0"/>
                <a:ea typeface="Arial" charset="0"/>
                <a:cs typeface="Arial" charset="0"/>
              </a:rPr>
              <a:t>In reality, we only observe the documents</a:t>
            </a:r>
          </a:p>
          <a:p>
            <a:r>
              <a:rPr lang="en-US" dirty="0">
                <a:solidFill>
                  <a:schemeClr val="tx1"/>
                </a:solidFill>
                <a:latin typeface="Arial" charset="0"/>
                <a:ea typeface="Arial" charset="0"/>
                <a:cs typeface="Arial" charset="0"/>
              </a:rPr>
              <a:t>We need to discover the underlying topic structure</a:t>
            </a:r>
          </a:p>
          <a:p>
            <a:pPr lvl="1"/>
            <a:r>
              <a:rPr lang="en-US" dirty="0">
                <a:solidFill>
                  <a:schemeClr val="tx1"/>
                </a:solidFill>
                <a:latin typeface="Arial" charset="0"/>
                <a:ea typeface="Arial" charset="0"/>
                <a:cs typeface="Arial" charset="0"/>
              </a:rPr>
              <a:t>What are the </a:t>
            </a:r>
            <a:r>
              <a:rPr lang="en-US" dirty="0">
                <a:solidFill>
                  <a:srgbClr val="FF0000"/>
                </a:solidFill>
                <a:latin typeface="Arial" charset="0"/>
                <a:ea typeface="Arial" charset="0"/>
                <a:cs typeface="Arial" charset="0"/>
              </a:rPr>
              <a:t>topics</a:t>
            </a:r>
            <a:r>
              <a:rPr lang="en-US" dirty="0">
                <a:solidFill>
                  <a:schemeClr val="tx1"/>
                </a:solidFill>
                <a:latin typeface="Arial" charset="0"/>
                <a:ea typeface="Arial" charset="0"/>
                <a:cs typeface="Arial" charset="0"/>
              </a:rPr>
              <a:t>?</a:t>
            </a:r>
          </a:p>
          <a:p>
            <a:pPr lvl="1"/>
            <a:r>
              <a:rPr lang="en-US" dirty="0">
                <a:solidFill>
                  <a:schemeClr val="tx1"/>
                </a:solidFill>
                <a:latin typeface="Arial" charset="0"/>
                <a:ea typeface="Arial" charset="0"/>
                <a:cs typeface="Arial" charset="0"/>
              </a:rPr>
              <a:t>How are the documents divided according to these topics? –</a:t>
            </a:r>
            <a:r>
              <a:rPr lang="en-US" dirty="0">
                <a:latin typeface="Arial" charset="0"/>
                <a:ea typeface="Arial" charset="0"/>
                <a:cs typeface="Arial" charset="0"/>
              </a:rPr>
              <a:t> </a:t>
            </a:r>
            <a:r>
              <a:rPr lang="en-US" dirty="0">
                <a:solidFill>
                  <a:srgbClr val="FF0000"/>
                </a:solidFill>
                <a:latin typeface="Arial" charset="0"/>
                <a:ea typeface="Arial" charset="0"/>
                <a:cs typeface="Arial" charset="0"/>
              </a:rPr>
              <a:t>topic proportion</a:t>
            </a:r>
          </a:p>
          <a:p>
            <a:pPr lvl="1"/>
            <a:r>
              <a:rPr lang="en-US" dirty="0">
                <a:solidFill>
                  <a:schemeClr val="tx1"/>
                </a:solidFill>
                <a:latin typeface="Arial" charset="0"/>
                <a:ea typeface="Arial" charset="0"/>
                <a:cs typeface="Arial" charset="0"/>
              </a:rPr>
              <a:t>How likely is a given word associated with a given topic? – </a:t>
            </a:r>
            <a:r>
              <a:rPr lang="en-US" dirty="0">
                <a:solidFill>
                  <a:srgbClr val="FF0000"/>
                </a:solidFill>
                <a:latin typeface="Arial" charset="0"/>
                <a:ea typeface="Arial" charset="0"/>
                <a:cs typeface="Arial" charset="0"/>
              </a:rPr>
              <a:t>topic (to word) assignment</a:t>
            </a:r>
          </a:p>
        </p:txBody>
      </p:sp>
      <p:pic>
        <p:nvPicPr>
          <p:cNvPr id="5" name="Picture 2">
            <a:extLst>
              <a:ext uri="{FF2B5EF4-FFF2-40B4-BE49-F238E27FC236}">
                <a16:creationId xmlns:a16="http://schemas.microsoft.com/office/drawing/2014/main" id="{185F8B8B-C31F-7948-AA56-C26F604DD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209485"/>
            <a:ext cx="6858000" cy="376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1501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latin typeface="Arial" charset="0"/>
                <a:ea typeface="Arial" charset="0"/>
                <a:cs typeface="Arial" charset="0"/>
              </a:rPr>
              <a:t>100 Topic Model to 17,000 </a:t>
            </a:r>
            <a:r>
              <a:rPr lang="en-US" i="1" dirty="0">
                <a:latin typeface="Arial" charset="0"/>
                <a:ea typeface="Arial" charset="0"/>
                <a:cs typeface="Arial" charset="0"/>
              </a:rPr>
              <a:t>Science</a:t>
            </a:r>
            <a:r>
              <a:rPr lang="en-US" dirty="0">
                <a:latin typeface="Arial" charset="0"/>
                <a:ea typeface="Arial" charset="0"/>
                <a:cs typeface="Arial" charset="0"/>
              </a:rPr>
              <a:t> Articles</a:t>
            </a:r>
          </a:p>
        </p:txBody>
      </p:sp>
      <p:sp>
        <p:nvSpPr>
          <p:cNvPr id="3" name="Content Placeholder 2"/>
          <p:cNvSpPr>
            <a:spLocks noGrp="1"/>
          </p:cNvSpPr>
          <p:nvPr>
            <p:ph idx="1"/>
          </p:nvPr>
        </p:nvSpPr>
        <p:spPr>
          <a:xfrm>
            <a:off x="2005914" y="5694411"/>
            <a:ext cx="8229600" cy="768175"/>
          </a:xfrm>
        </p:spPr>
        <p:txBody>
          <a:bodyPr/>
          <a:lstStyle/>
          <a:p>
            <a:r>
              <a:rPr lang="en-US" dirty="0">
                <a:solidFill>
                  <a:schemeClr val="tx1"/>
                </a:solidFill>
                <a:latin typeface="Arial" charset="0"/>
                <a:ea typeface="Arial" charset="0"/>
                <a:cs typeface="Arial" charset="0"/>
              </a:rPr>
              <a:t>Left – Topic proportions for a given article</a:t>
            </a:r>
          </a:p>
          <a:p>
            <a:r>
              <a:rPr lang="en-US" dirty="0">
                <a:solidFill>
                  <a:schemeClr val="tx1"/>
                </a:solidFill>
                <a:latin typeface="Arial" charset="0"/>
                <a:ea typeface="Arial" charset="0"/>
                <a:cs typeface="Arial" charset="0"/>
              </a:rPr>
              <a:t>Right – Top 15 most frequent words from the most frequent topics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21" y="2417810"/>
            <a:ext cx="642937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6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ndencias-storage-42-63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1074350"/>
            <a:ext cx="8102600" cy="47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59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(Vector) Representation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a:t>Words as dense numeric vectors</a:t>
            </a:r>
          </a:p>
          <a:p>
            <a:pPr>
              <a:buFont typeface="Arial" panose="020B0604020202020204" pitchFamily="34" charset="0"/>
              <a:buChar char="•"/>
            </a:pPr>
            <a:r>
              <a:rPr lang="en-US" sz="2400" dirty="0"/>
              <a:t>Semantics of words (vs. bag-of-words)</a:t>
            </a:r>
          </a:p>
          <a:p>
            <a:pPr lvl="2">
              <a:buFont typeface="Arial" panose="020B0604020202020204" pitchFamily="34" charset="0"/>
              <a:buChar char="•"/>
            </a:pPr>
            <a:r>
              <a:rPr lang="en-US" sz="2000" dirty="0"/>
              <a:t>distances between words and phrases</a:t>
            </a:r>
          </a:p>
        </p:txBody>
      </p:sp>
      <p:cxnSp>
        <p:nvCxnSpPr>
          <p:cNvPr id="8" name="Straight Arrow Connector 7"/>
          <p:cNvCxnSpPr/>
          <p:nvPr/>
        </p:nvCxnSpPr>
        <p:spPr bwMode="auto">
          <a:xfrm>
            <a:off x="8024972" y="5347181"/>
            <a:ext cx="3525134" cy="6096"/>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cxnSp>
        <p:nvCxnSpPr>
          <p:cNvPr id="9" name="Straight Arrow Connector 8"/>
          <p:cNvCxnSpPr/>
          <p:nvPr/>
        </p:nvCxnSpPr>
        <p:spPr bwMode="auto">
          <a:xfrm flipV="1">
            <a:off x="8006684" y="3603725"/>
            <a:ext cx="0" cy="1773936"/>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cxnSp>
        <p:nvCxnSpPr>
          <p:cNvPr id="11" name="Straight Arrow Connector 10"/>
          <p:cNvCxnSpPr/>
          <p:nvPr/>
        </p:nvCxnSpPr>
        <p:spPr bwMode="auto">
          <a:xfrm flipH="1">
            <a:off x="6854540" y="5353277"/>
            <a:ext cx="1152144" cy="1347216"/>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
        <p:nvSpPr>
          <p:cNvPr id="15" name="Oval 14"/>
          <p:cNvSpPr/>
          <p:nvPr/>
        </p:nvSpPr>
        <p:spPr bwMode="auto">
          <a:xfrm>
            <a:off x="9975692" y="3859757"/>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16" name="Oval 15"/>
          <p:cNvSpPr/>
          <p:nvPr/>
        </p:nvSpPr>
        <p:spPr bwMode="auto">
          <a:xfrm>
            <a:off x="10201244" y="4463261"/>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17" name="Oval 16"/>
          <p:cNvSpPr/>
          <p:nvPr/>
        </p:nvSpPr>
        <p:spPr bwMode="auto">
          <a:xfrm>
            <a:off x="10109804" y="4310861"/>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18" name="TextBox 17"/>
          <p:cNvSpPr txBox="1"/>
          <p:nvPr/>
        </p:nvSpPr>
        <p:spPr>
          <a:xfrm>
            <a:off x="10036652" y="3774413"/>
            <a:ext cx="1633728" cy="369332"/>
          </a:xfrm>
          <a:prstGeom prst="rect">
            <a:avLst/>
          </a:prstGeom>
          <a:noFill/>
        </p:spPr>
        <p:txBody>
          <a:bodyPr wrap="square" rtlCol="0">
            <a:spAutoFit/>
          </a:bodyPr>
          <a:lstStyle/>
          <a:p>
            <a:r>
              <a:rPr lang="en-US" dirty="0"/>
              <a:t>New York</a:t>
            </a:r>
          </a:p>
        </p:txBody>
      </p:sp>
      <p:sp>
        <p:nvSpPr>
          <p:cNvPr id="19" name="TextBox 18"/>
          <p:cNvSpPr txBox="1"/>
          <p:nvPr/>
        </p:nvSpPr>
        <p:spPr>
          <a:xfrm>
            <a:off x="10176860" y="4231613"/>
            <a:ext cx="1633728" cy="369332"/>
          </a:xfrm>
          <a:prstGeom prst="rect">
            <a:avLst/>
          </a:prstGeom>
          <a:noFill/>
        </p:spPr>
        <p:txBody>
          <a:bodyPr wrap="square" rtlCol="0">
            <a:spAutoFit/>
          </a:bodyPr>
          <a:lstStyle/>
          <a:p>
            <a:r>
              <a:rPr lang="en-US" dirty="0"/>
              <a:t>Manhattan</a:t>
            </a:r>
          </a:p>
        </p:txBody>
      </p:sp>
      <p:sp>
        <p:nvSpPr>
          <p:cNvPr id="20" name="TextBox 19"/>
          <p:cNvSpPr txBox="1"/>
          <p:nvPr/>
        </p:nvSpPr>
        <p:spPr>
          <a:xfrm>
            <a:off x="10268300" y="4396205"/>
            <a:ext cx="1633728" cy="369332"/>
          </a:xfrm>
          <a:prstGeom prst="rect">
            <a:avLst/>
          </a:prstGeom>
          <a:noFill/>
        </p:spPr>
        <p:txBody>
          <a:bodyPr wrap="square" rtlCol="0">
            <a:spAutoFit/>
          </a:bodyPr>
          <a:lstStyle/>
          <a:p>
            <a:r>
              <a:rPr lang="en-US" dirty="0"/>
              <a:t>Brooklyn</a:t>
            </a:r>
          </a:p>
        </p:txBody>
      </p:sp>
      <p:sp>
        <p:nvSpPr>
          <p:cNvPr id="21" name="Oval 20"/>
          <p:cNvSpPr/>
          <p:nvPr/>
        </p:nvSpPr>
        <p:spPr bwMode="auto">
          <a:xfrm flipH="1">
            <a:off x="7378796" y="6426173"/>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22" name="Oval 21"/>
          <p:cNvSpPr/>
          <p:nvPr/>
        </p:nvSpPr>
        <p:spPr bwMode="auto">
          <a:xfrm flipH="1">
            <a:off x="9896444" y="5091149"/>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23" name="Oval 22"/>
          <p:cNvSpPr/>
          <p:nvPr/>
        </p:nvSpPr>
        <p:spPr bwMode="auto">
          <a:xfrm flipH="1">
            <a:off x="8329772" y="4987517"/>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24" name="Oval 23"/>
          <p:cNvSpPr/>
          <p:nvPr/>
        </p:nvSpPr>
        <p:spPr bwMode="auto">
          <a:xfrm flipH="1">
            <a:off x="8341964" y="4012157"/>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25" name="TextBox 24"/>
          <p:cNvSpPr txBox="1"/>
          <p:nvPr/>
        </p:nvSpPr>
        <p:spPr>
          <a:xfrm>
            <a:off x="9957404" y="5011901"/>
            <a:ext cx="1633728" cy="369332"/>
          </a:xfrm>
          <a:prstGeom prst="rect">
            <a:avLst/>
          </a:prstGeom>
          <a:noFill/>
        </p:spPr>
        <p:txBody>
          <a:bodyPr wrap="square" rtlCol="0">
            <a:spAutoFit/>
          </a:bodyPr>
          <a:lstStyle/>
          <a:p>
            <a:r>
              <a:rPr lang="en-US" dirty="0"/>
              <a:t>Paris</a:t>
            </a:r>
          </a:p>
        </p:txBody>
      </p:sp>
      <p:sp>
        <p:nvSpPr>
          <p:cNvPr id="26" name="TextBox 25"/>
          <p:cNvSpPr txBox="1"/>
          <p:nvPr/>
        </p:nvSpPr>
        <p:spPr>
          <a:xfrm>
            <a:off x="8390732" y="4908269"/>
            <a:ext cx="1279682" cy="369332"/>
          </a:xfrm>
          <a:prstGeom prst="rect">
            <a:avLst/>
          </a:prstGeom>
          <a:noFill/>
        </p:spPr>
        <p:txBody>
          <a:bodyPr wrap="square" rtlCol="0">
            <a:spAutoFit/>
          </a:bodyPr>
          <a:lstStyle/>
          <a:p>
            <a:r>
              <a:rPr lang="en-US" dirty="0"/>
              <a:t>France</a:t>
            </a:r>
          </a:p>
        </p:txBody>
      </p:sp>
      <p:sp>
        <p:nvSpPr>
          <p:cNvPr id="27" name="TextBox 26"/>
          <p:cNvSpPr txBox="1"/>
          <p:nvPr/>
        </p:nvSpPr>
        <p:spPr>
          <a:xfrm>
            <a:off x="8396828" y="3939005"/>
            <a:ext cx="1633728" cy="369332"/>
          </a:xfrm>
          <a:prstGeom prst="rect">
            <a:avLst/>
          </a:prstGeom>
          <a:noFill/>
        </p:spPr>
        <p:txBody>
          <a:bodyPr wrap="square" rtlCol="0">
            <a:spAutoFit/>
          </a:bodyPr>
          <a:lstStyle/>
          <a:p>
            <a:r>
              <a:rPr lang="en-US" dirty="0"/>
              <a:t>USA</a:t>
            </a:r>
          </a:p>
        </p:txBody>
      </p:sp>
      <p:sp>
        <p:nvSpPr>
          <p:cNvPr id="28" name="TextBox 27"/>
          <p:cNvSpPr txBox="1"/>
          <p:nvPr/>
        </p:nvSpPr>
        <p:spPr>
          <a:xfrm>
            <a:off x="7433660" y="6353021"/>
            <a:ext cx="1633728" cy="369332"/>
          </a:xfrm>
          <a:prstGeom prst="rect">
            <a:avLst/>
          </a:prstGeom>
          <a:noFill/>
        </p:spPr>
        <p:txBody>
          <a:bodyPr wrap="square" rtlCol="0">
            <a:spAutoFit/>
          </a:bodyPr>
          <a:lstStyle/>
          <a:p>
            <a:r>
              <a:rPr lang="en-US" dirty="0"/>
              <a:t>Book</a:t>
            </a:r>
          </a:p>
        </p:txBody>
      </p:sp>
      <p:sp>
        <p:nvSpPr>
          <p:cNvPr id="29" name="TextBox 28"/>
          <p:cNvSpPr txBox="1"/>
          <p:nvPr/>
        </p:nvSpPr>
        <p:spPr>
          <a:xfrm>
            <a:off x="7500716" y="6176237"/>
            <a:ext cx="1633728" cy="369332"/>
          </a:xfrm>
          <a:prstGeom prst="rect">
            <a:avLst/>
          </a:prstGeom>
          <a:noFill/>
        </p:spPr>
        <p:txBody>
          <a:bodyPr wrap="square" rtlCol="0">
            <a:spAutoFit/>
          </a:bodyPr>
          <a:lstStyle/>
          <a:p>
            <a:r>
              <a:rPr lang="en-US" dirty="0"/>
              <a:t>Restaurant</a:t>
            </a:r>
          </a:p>
        </p:txBody>
      </p:sp>
      <p:sp>
        <p:nvSpPr>
          <p:cNvPr id="30" name="TextBox 29"/>
          <p:cNvSpPr txBox="1"/>
          <p:nvPr/>
        </p:nvSpPr>
        <p:spPr>
          <a:xfrm>
            <a:off x="7964012" y="5505677"/>
            <a:ext cx="1633728" cy="369332"/>
          </a:xfrm>
          <a:prstGeom prst="rect">
            <a:avLst/>
          </a:prstGeom>
          <a:noFill/>
        </p:spPr>
        <p:txBody>
          <a:bodyPr wrap="square" rtlCol="0">
            <a:spAutoFit/>
          </a:bodyPr>
          <a:lstStyle/>
          <a:p>
            <a:r>
              <a:rPr lang="en-US" dirty="0"/>
              <a:t>Camera</a:t>
            </a:r>
          </a:p>
        </p:txBody>
      </p:sp>
      <p:sp>
        <p:nvSpPr>
          <p:cNvPr id="31" name="Oval 30"/>
          <p:cNvSpPr/>
          <p:nvPr/>
        </p:nvSpPr>
        <p:spPr bwMode="auto">
          <a:xfrm flipH="1">
            <a:off x="7445852" y="6249389"/>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
        <p:nvSpPr>
          <p:cNvPr id="32" name="Oval 31"/>
          <p:cNvSpPr/>
          <p:nvPr/>
        </p:nvSpPr>
        <p:spPr bwMode="auto">
          <a:xfrm flipH="1">
            <a:off x="7903052" y="5584925"/>
            <a:ext cx="91440" cy="91440"/>
          </a:xfrm>
          <a:prstGeom prst="ellipse">
            <a:avLst/>
          </a:prstGeom>
          <a:solidFill>
            <a:schemeClr val="accent1">
              <a:lumMod val="50000"/>
            </a:schemeClr>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fontAlgn="base">
              <a:spcBef>
                <a:spcPct val="50000"/>
              </a:spcBef>
              <a:spcAft>
                <a:spcPct val="0"/>
              </a:spcAft>
            </a:pPr>
            <a:endParaRPr lang="en-US" sz="1200">
              <a:latin typeface="Arial" charset="0"/>
            </a:endParaRPr>
          </a:p>
        </p:txBody>
      </p:sp>
    </p:spTree>
    <p:extLst>
      <p:ext uri="{BB962C8B-B14F-4D97-AF65-F5344CB8AC3E}">
        <p14:creationId xmlns:p14="http://schemas.microsoft.com/office/powerpoint/2010/main" val="114178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26414-FDBB-E44F-A82F-BDEACFFDCE17}"/>
              </a:ext>
            </a:extLst>
          </p:cNvPr>
          <p:cNvSpPr>
            <a:spLocks noGrp="1"/>
          </p:cNvSpPr>
          <p:nvPr>
            <p:ph type="body" idx="1"/>
          </p:nvPr>
        </p:nvSpPr>
        <p:spPr/>
        <p:txBody>
          <a:bodyPr/>
          <a:lstStyle/>
          <a:p>
            <a:r>
              <a:rPr lang="en-US" sz="2000" dirty="0"/>
              <a:t>One-Hot</a:t>
            </a:r>
          </a:p>
        </p:txBody>
      </p:sp>
      <p:sp>
        <p:nvSpPr>
          <p:cNvPr id="5" name="Text Placeholder 4">
            <a:extLst>
              <a:ext uri="{FF2B5EF4-FFF2-40B4-BE49-F238E27FC236}">
                <a16:creationId xmlns:a16="http://schemas.microsoft.com/office/drawing/2014/main" id="{B8F65906-C4A3-9744-92B9-56FA12976367}"/>
              </a:ext>
            </a:extLst>
          </p:cNvPr>
          <p:cNvSpPr>
            <a:spLocks noGrp="1"/>
          </p:cNvSpPr>
          <p:nvPr>
            <p:ph type="body" sz="quarter" idx="13"/>
          </p:nvPr>
        </p:nvSpPr>
        <p:spPr/>
        <p:txBody>
          <a:bodyPr/>
          <a:lstStyle/>
          <a:p>
            <a:r>
              <a:rPr lang="en-US" sz="2000" dirty="0"/>
              <a:t>Distributed Representation</a:t>
            </a:r>
          </a:p>
        </p:txBody>
      </p:sp>
      <p:sp>
        <p:nvSpPr>
          <p:cNvPr id="6" name="Title 5">
            <a:extLst>
              <a:ext uri="{FF2B5EF4-FFF2-40B4-BE49-F238E27FC236}">
                <a16:creationId xmlns:a16="http://schemas.microsoft.com/office/drawing/2014/main" id="{1DD1FF34-3439-E449-8E54-1CD83C045993}"/>
              </a:ext>
            </a:extLst>
          </p:cNvPr>
          <p:cNvSpPr>
            <a:spLocks noGrp="1"/>
          </p:cNvSpPr>
          <p:nvPr>
            <p:ph type="title"/>
          </p:nvPr>
        </p:nvSpPr>
        <p:spPr/>
        <p:txBody>
          <a:bodyPr/>
          <a:lstStyle/>
          <a:p>
            <a:r>
              <a:rPr lang="en-US" dirty="0"/>
              <a:t>Representing the meaning of words</a:t>
            </a:r>
          </a:p>
        </p:txBody>
      </p:sp>
      <p:pic>
        <p:nvPicPr>
          <p:cNvPr id="7" name="Picture 2" descr="https://adriancolyer.files.wordpress.com/2016/04/word2vec-one-hot.png?w=849">
            <a:extLst>
              <a:ext uri="{FF2B5EF4-FFF2-40B4-BE49-F238E27FC236}">
                <a16:creationId xmlns:a16="http://schemas.microsoft.com/office/drawing/2014/main" id="{E8635974-2EAF-3D44-B80D-7DE5DC9C2B0A}"/>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570" t="12068" r="5565" b="5546"/>
          <a:stretch/>
        </p:blipFill>
        <p:spPr bwMode="auto">
          <a:xfrm>
            <a:off x="1582738" y="3678587"/>
            <a:ext cx="4270375" cy="152647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F9928B6A-E193-6A41-9AAE-23EFE3277E54}"/>
              </a:ext>
            </a:extLst>
          </p:cNvPr>
          <p:cNvPicPr>
            <a:picLocks noGrp="1" noChangeAspect="1"/>
          </p:cNvPicPr>
          <p:nvPr>
            <p:ph sz="quarter" idx="4"/>
          </p:nvPr>
        </p:nvPicPr>
        <p:blipFill rotWithShape="1">
          <a:blip r:embed="rId4"/>
          <a:srcRect l="3710" t="5883" r="12194" b="7130"/>
          <a:stretch/>
        </p:blipFill>
        <p:spPr>
          <a:xfrm>
            <a:off x="6338888" y="3649051"/>
            <a:ext cx="4252912" cy="1585547"/>
          </a:xfrm>
          <a:prstGeom prst="rect">
            <a:avLst/>
          </a:prstGeom>
        </p:spPr>
      </p:pic>
    </p:spTree>
    <p:extLst>
      <p:ext uri="{BB962C8B-B14F-4D97-AF65-F5344CB8AC3E}">
        <p14:creationId xmlns:p14="http://schemas.microsoft.com/office/powerpoint/2010/main" val="42241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1" name="Shape 63"/>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648712"/>
            <a:ext cx="3646488"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Shape 6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2659826"/>
            <a:ext cx="3776662" cy="318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Shape 65"/>
          <p:cNvSpPr txBox="1">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t>Word2Vec – Embedding Text</a:t>
            </a:r>
          </a:p>
        </p:txBody>
      </p:sp>
      <p:sp>
        <p:nvSpPr>
          <p:cNvPr id="2" name="Content Placeholder 1"/>
          <p:cNvSpPr>
            <a:spLocks noGrp="1"/>
          </p:cNvSpPr>
          <p:nvPr>
            <p:ph idx="1"/>
          </p:nvPr>
        </p:nvSpPr>
        <p:spPr>
          <a:xfrm>
            <a:off x="1981200" y="1219201"/>
            <a:ext cx="8229600" cy="874776"/>
          </a:xfrm>
        </p:spPr>
        <p:txBody>
          <a:bodyPr/>
          <a:lstStyle/>
          <a:p>
            <a:r>
              <a:rPr lang="en-US" dirty="0"/>
              <a:t>Two original papers published in association with word2vec by </a:t>
            </a:r>
            <a:r>
              <a:rPr lang="en-US" dirty="0" err="1"/>
              <a:t>Mikolov</a:t>
            </a:r>
            <a:r>
              <a:rPr lang="en-US" dirty="0"/>
              <a:t> et al. (2013)</a:t>
            </a:r>
          </a:p>
          <a:p>
            <a:endParaRPr lang="en-US" dirty="0"/>
          </a:p>
        </p:txBody>
      </p:sp>
      <p:sp>
        <p:nvSpPr>
          <p:cNvPr id="51205" name="TextBox 1"/>
          <p:cNvSpPr txBox="1">
            <a:spLocks noChangeArrowheads="1"/>
          </p:cNvSpPr>
          <p:nvPr/>
        </p:nvSpPr>
        <p:spPr bwMode="auto">
          <a:xfrm>
            <a:off x="1782763" y="6061076"/>
            <a:ext cx="184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endParaRPr lang="en-US" altLang="en-US" sz="1000">
              <a:cs typeface="45 Helvetica Light" pitchFamily="-110" charset="0"/>
            </a:endParaRPr>
          </a:p>
        </p:txBody>
      </p:sp>
    </p:spTree>
    <p:extLst>
      <p:ext uri="{BB962C8B-B14F-4D97-AF65-F5344CB8AC3E}">
        <p14:creationId xmlns:p14="http://schemas.microsoft.com/office/powerpoint/2010/main" val="1150031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49" name="Shape 8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3048000"/>
            <a:ext cx="3640138"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Shape 83"/>
          <p:cNvPicPr preferRelativeResize="0">
            <a:picLocks noChangeAspect="1" noChangeArrowheads="1"/>
          </p:cNvPicPr>
          <p:nvPr/>
        </p:nvPicPr>
        <p:blipFill rotWithShape="1">
          <a:blip r:embed="rId4" cstate="print">
            <a:extLst>
              <a:ext uri="{28A0092B-C50C-407E-A947-70E740481C1C}">
                <a14:useLocalDpi xmlns:a14="http://schemas.microsoft.com/office/drawing/2010/main" val="0"/>
              </a:ext>
            </a:extLst>
          </a:blip>
          <a:srcRect t="2570"/>
          <a:stretch/>
        </p:blipFill>
        <p:spPr bwMode="auto">
          <a:xfrm>
            <a:off x="6415882" y="914400"/>
            <a:ext cx="2179637" cy="271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Shape 8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39692"/>
            <a:ext cx="262255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Shape 85"/>
          <p:cNvSpPr txBox="1">
            <a:spLocks noChangeArrowheads="1"/>
          </p:cNvSpPr>
          <p:nvPr/>
        </p:nvSpPr>
        <p:spPr bwMode="auto">
          <a:xfrm>
            <a:off x="8795906" y="1970884"/>
            <a:ext cx="117951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2200" dirty="0">
                <a:latin typeface="Rockwell" panose="02060603020205020403" pitchFamily="18" charset="0"/>
              </a:rPr>
              <a:t>CBOW</a:t>
            </a:r>
          </a:p>
        </p:txBody>
      </p:sp>
      <p:sp>
        <p:nvSpPr>
          <p:cNvPr id="53253" name="Shape 86"/>
          <p:cNvSpPr txBox="1">
            <a:spLocks noChangeArrowheads="1"/>
          </p:cNvSpPr>
          <p:nvPr/>
        </p:nvSpPr>
        <p:spPr bwMode="auto">
          <a:xfrm>
            <a:off x="8795905" y="4679084"/>
            <a:ext cx="16065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2200" dirty="0">
                <a:latin typeface="Rockwell" panose="02060603020205020403" pitchFamily="18" charset="0"/>
              </a:rPr>
              <a:t>Skip-gram</a:t>
            </a:r>
          </a:p>
        </p:txBody>
      </p:sp>
      <p:sp>
        <p:nvSpPr>
          <p:cNvPr id="53254" name="Shape 87"/>
          <p:cNvSpPr txBox="1">
            <a:spLocks noChangeArrowheads="1"/>
          </p:cNvSpPr>
          <p:nvPr/>
        </p:nvSpPr>
        <p:spPr bwMode="auto">
          <a:xfrm>
            <a:off x="2640013" y="5087938"/>
            <a:ext cx="24765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2200" dirty="0">
                <a:latin typeface="+mn-lt"/>
              </a:rPr>
              <a:t>word2vec model architecture</a:t>
            </a:r>
          </a:p>
        </p:txBody>
      </p:sp>
      <p:sp>
        <p:nvSpPr>
          <p:cNvPr id="53255" name="TextBox 1"/>
          <p:cNvSpPr txBox="1">
            <a:spLocks noChangeArrowheads="1"/>
          </p:cNvSpPr>
          <p:nvPr/>
        </p:nvSpPr>
        <p:spPr bwMode="auto">
          <a:xfrm>
            <a:off x="1905000" y="920334"/>
            <a:ext cx="419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endParaRPr lang="en-US" altLang="en-US" b="1" dirty="0">
              <a:latin typeface="+mn-lt"/>
            </a:endParaRPr>
          </a:p>
          <a:p>
            <a:r>
              <a:rPr lang="en-US" altLang="en-US" dirty="0">
                <a:latin typeface="+mn-lt"/>
              </a:rPr>
              <a:t>Use Neural Network </a:t>
            </a:r>
          </a:p>
          <a:p>
            <a:r>
              <a:rPr lang="en-US" altLang="en-US" dirty="0">
                <a:latin typeface="+mn-lt"/>
              </a:rPr>
              <a:t>To embed words into </a:t>
            </a:r>
          </a:p>
          <a:p>
            <a:r>
              <a:rPr lang="en-US" altLang="en-US" dirty="0">
                <a:latin typeface="+mn-lt"/>
              </a:rPr>
              <a:t>Dimension N (100-700)</a:t>
            </a:r>
          </a:p>
        </p:txBody>
      </p:sp>
      <p:sp>
        <p:nvSpPr>
          <p:cNvPr id="2" name="Title 1"/>
          <p:cNvSpPr>
            <a:spLocks noGrp="1"/>
          </p:cNvSpPr>
          <p:nvPr>
            <p:ph type="title"/>
          </p:nvPr>
        </p:nvSpPr>
        <p:spPr/>
        <p:txBody>
          <a:bodyPr/>
          <a:lstStyle/>
          <a:p>
            <a:r>
              <a:rPr lang="en-US" dirty="0"/>
              <a:t>Word2vec</a:t>
            </a:r>
          </a:p>
        </p:txBody>
      </p:sp>
    </p:spTree>
    <p:extLst>
      <p:ext uri="{BB962C8B-B14F-4D97-AF65-F5344CB8AC3E}">
        <p14:creationId xmlns:p14="http://schemas.microsoft.com/office/powerpoint/2010/main" val="4013654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Shape 8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818" y="3575392"/>
            <a:ext cx="4918363" cy="2756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Shape 87"/>
          <p:cNvSpPr txBox="1">
            <a:spLocks noChangeArrowheads="1"/>
          </p:cNvSpPr>
          <p:nvPr/>
        </p:nvSpPr>
        <p:spPr bwMode="auto">
          <a:xfrm>
            <a:off x="4275931" y="6211077"/>
            <a:ext cx="36401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pPr algn="ctr"/>
            <a:r>
              <a:rPr lang="en-US" altLang="en-US" sz="2200" dirty="0">
                <a:latin typeface="+mn-lt"/>
              </a:rPr>
              <a:t>word2vec model architecture</a:t>
            </a:r>
          </a:p>
        </p:txBody>
      </p:sp>
      <p:sp>
        <p:nvSpPr>
          <p:cNvPr id="2" name="Title 1"/>
          <p:cNvSpPr>
            <a:spLocks noGrp="1"/>
          </p:cNvSpPr>
          <p:nvPr>
            <p:ph type="title"/>
          </p:nvPr>
        </p:nvSpPr>
        <p:spPr>
          <a:xfrm>
            <a:off x="2231136" y="964692"/>
            <a:ext cx="7729728" cy="1188720"/>
          </a:xfrm>
        </p:spPr>
        <p:txBody>
          <a:bodyPr/>
          <a:lstStyle/>
          <a:p>
            <a:r>
              <a:rPr lang="en-US" dirty="0"/>
              <a:t>Word2vec</a:t>
            </a:r>
          </a:p>
        </p:txBody>
      </p:sp>
      <p:sp>
        <p:nvSpPr>
          <p:cNvPr id="10" name="Content Placeholder 2">
            <a:extLst>
              <a:ext uri="{FF2B5EF4-FFF2-40B4-BE49-F238E27FC236}">
                <a16:creationId xmlns:a16="http://schemas.microsoft.com/office/drawing/2014/main" id="{4A4CC93A-7652-AB44-836C-E94D23A0F597}"/>
              </a:ext>
            </a:extLst>
          </p:cNvPr>
          <p:cNvSpPr>
            <a:spLocks noGrp="1"/>
          </p:cNvSpPr>
          <p:nvPr>
            <p:ph idx="1"/>
          </p:nvPr>
        </p:nvSpPr>
        <p:spPr>
          <a:xfrm>
            <a:off x="2231136" y="2638044"/>
            <a:ext cx="7729728" cy="3101983"/>
          </a:xfrm>
        </p:spPr>
        <p:txBody>
          <a:bodyPr>
            <a:normAutofit/>
          </a:bodyPr>
          <a:lstStyle/>
          <a:p>
            <a:pPr>
              <a:buFont typeface="Arial" panose="020B0604020202020204" pitchFamily="34" charset="0"/>
              <a:buChar char="•"/>
            </a:pPr>
            <a:r>
              <a:rPr lang="en-US" sz="2400" dirty="0"/>
              <a:t>Use Neural Network to embed words into smaller dimension (N = 100-700)</a:t>
            </a:r>
            <a:endParaRPr lang="en-US" sz="2000" dirty="0"/>
          </a:p>
        </p:txBody>
      </p:sp>
    </p:spTree>
    <p:extLst>
      <p:ext uri="{BB962C8B-B14F-4D97-AF65-F5344CB8AC3E}">
        <p14:creationId xmlns:p14="http://schemas.microsoft.com/office/powerpoint/2010/main" val="296156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hape 143"/>
          <p:cNvSpPr txBox="1">
            <a:spLocks noGrp="1"/>
          </p:cNvSpPr>
          <p:nvPr>
            <p:ph idx="1"/>
          </p:nvPr>
        </p:nvSpPr>
        <p:spPr bwMode="auto">
          <a:xfrm>
            <a:off x="2231136" y="3773781"/>
            <a:ext cx="8229600" cy="30842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0" indent="0">
              <a:spcBef>
                <a:spcPct val="0"/>
              </a:spcBef>
              <a:buNone/>
            </a:pPr>
            <a:r>
              <a:rPr lang="en-US" altLang="en-US" sz="2000" dirty="0"/>
              <a:t>Word is represented by context in use:</a:t>
            </a:r>
          </a:p>
        </p:txBody>
      </p:sp>
      <p:sp>
        <p:nvSpPr>
          <p:cNvPr id="60419" name="Shape 144"/>
          <p:cNvSpPr txBox="1">
            <a:spLocks noChangeArrowheads="1"/>
          </p:cNvSpPr>
          <p:nvPr/>
        </p:nvSpPr>
        <p:spPr bwMode="auto">
          <a:xfrm>
            <a:off x="4729862" y="4485701"/>
            <a:ext cx="31686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1800" dirty="0">
                <a:latin typeface="Rockwell" panose="02060603020205020403" pitchFamily="18" charset="0"/>
              </a:rPr>
              <a:t>I </a:t>
            </a:r>
            <a:r>
              <a:rPr lang="en-US" altLang="en-US" sz="1800" dirty="0">
                <a:solidFill>
                  <a:srgbClr val="0000FF"/>
                </a:solidFill>
                <a:latin typeface="Rockwell" panose="02060603020205020403" pitchFamily="18" charset="0"/>
              </a:rPr>
              <a:t>eat </a:t>
            </a:r>
            <a:r>
              <a:rPr lang="en-US" altLang="en-US" sz="1800" dirty="0">
                <a:latin typeface="Rockwell" panose="02060603020205020403" pitchFamily="18" charset="0"/>
              </a:rPr>
              <a:t>an </a:t>
            </a:r>
            <a:r>
              <a:rPr lang="en-US" altLang="en-US" sz="1800" b="1" dirty="0">
                <a:solidFill>
                  <a:srgbClr val="FF0000"/>
                </a:solidFill>
                <a:latin typeface="Rockwell" panose="02060603020205020403" pitchFamily="18" charset="0"/>
              </a:rPr>
              <a:t>apple </a:t>
            </a:r>
            <a:r>
              <a:rPr lang="en-US" altLang="en-US" sz="1800" dirty="0">
                <a:latin typeface="Rockwell" panose="02060603020205020403" pitchFamily="18" charset="0"/>
              </a:rPr>
              <a:t>every day.</a:t>
            </a:r>
          </a:p>
        </p:txBody>
      </p:sp>
      <p:sp>
        <p:nvSpPr>
          <p:cNvPr id="60420" name="Shape 145"/>
          <p:cNvSpPr txBox="1">
            <a:spLocks noChangeArrowheads="1"/>
          </p:cNvSpPr>
          <p:nvPr/>
        </p:nvSpPr>
        <p:spPr bwMode="auto">
          <a:xfrm>
            <a:off x="4683824" y="5369940"/>
            <a:ext cx="31686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1800" dirty="0">
                <a:latin typeface="Rockwell" panose="02060603020205020403" pitchFamily="18" charset="0"/>
              </a:rPr>
              <a:t>I </a:t>
            </a:r>
            <a:r>
              <a:rPr lang="en-US" altLang="en-US" sz="1800" dirty="0">
                <a:solidFill>
                  <a:srgbClr val="0000FF"/>
                </a:solidFill>
                <a:latin typeface="Rockwell" panose="02060603020205020403" pitchFamily="18" charset="0"/>
              </a:rPr>
              <a:t>eat </a:t>
            </a:r>
            <a:r>
              <a:rPr lang="en-US" altLang="en-US" sz="1800" dirty="0">
                <a:latin typeface="Rockwell" panose="02060603020205020403" pitchFamily="18" charset="0"/>
              </a:rPr>
              <a:t>an </a:t>
            </a:r>
            <a:r>
              <a:rPr lang="en-US" altLang="en-US" sz="1800" b="1" dirty="0">
                <a:solidFill>
                  <a:srgbClr val="FF0000"/>
                </a:solidFill>
                <a:latin typeface="Rockwell" panose="02060603020205020403" pitchFamily="18" charset="0"/>
              </a:rPr>
              <a:t>orange </a:t>
            </a:r>
            <a:r>
              <a:rPr lang="en-US" altLang="en-US" sz="1800" dirty="0">
                <a:latin typeface="Rockwell" panose="02060603020205020403" pitchFamily="18" charset="0"/>
              </a:rPr>
              <a:t>every day.</a:t>
            </a:r>
          </a:p>
        </p:txBody>
      </p:sp>
      <p:sp>
        <p:nvSpPr>
          <p:cNvPr id="60421" name="Shape 146"/>
          <p:cNvSpPr txBox="1">
            <a:spLocks noChangeArrowheads="1"/>
          </p:cNvSpPr>
          <p:nvPr/>
        </p:nvSpPr>
        <p:spPr bwMode="auto">
          <a:xfrm>
            <a:off x="4683825" y="6328790"/>
            <a:ext cx="379412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45 Helvetica Light" pitchFamily="-110" charset="0"/>
                <a:ea typeface="ＭＳ Ｐゴシック" panose="020B0600070205080204" pitchFamily="34" charset="-128"/>
              </a:defRPr>
            </a:lvl1pPr>
            <a:lvl2pPr marL="742950" indent="-285750">
              <a:defRPr sz="2400">
                <a:solidFill>
                  <a:schemeClr val="tx1"/>
                </a:solidFill>
                <a:latin typeface="45 Helvetica Light" pitchFamily="-110" charset="0"/>
                <a:ea typeface="ＭＳ Ｐゴシック" panose="020B0600070205080204" pitchFamily="34" charset="-128"/>
              </a:defRPr>
            </a:lvl2pPr>
            <a:lvl3pPr marL="1143000" indent="-228600">
              <a:defRPr sz="2400">
                <a:solidFill>
                  <a:schemeClr val="tx1"/>
                </a:solidFill>
                <a:latin typeface="45 Helvetica Light" pitchFamily="-110" charset="0"/>
                <a:ea typeface="ＭＳ Ｐゴシック" panose="020B0600070205080204" pitchFamily="34" charset="-128"/>
              </a:defRPr>
            </a:lvl3pPr>
            <a:lvl4pPr marL="1600200" indent="-228600">
              <a:defRPr sz="2400">
                <a:solidFill>
                  <a:schemeClr val="tx1"/>
                </a:solidFill>
                <a:latin typeface="45 Helvetica Light" pitchFamily="-110" charset="0"/>
                <a:ea typeface="ＭＳ Ｐゴシック" panose="020B0600070205080204" pitchFamily="34" charset="-128"/>
              </a:defRPr>
            </a:lvl4pPr>
            <a:lvl5pPr marL="2057400" indent="-228600">
              <a:defRPr sz="2400">
                <a:solidFill>
                  <a:schemeClr val="tx1"/>
                </a:solidFill>
                <a:latin typeface="45 Helvetica Light" pitchFamily="-110"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45 Helvetica Light" pitchFamily="-110" charset="0"/>
                <a:ea typeface="ＭＳ Ｐゴシック" panose="020B0600070205080204" pitchFamily="34" charset="-128"/>
              </a:defRPr>
            </a:lvl9pPr>
          </a:lstStyle>
          <a:p>
            <a:r>
              <a:rPr lang="en-US" altLang="en-US" sz="1800">
                <a:latin typeface="Rockwell" panose="02060603020205020403" pitchFamily="18" charset="0"/>
              </a:rPr>
              <a:t>I like </a:t>
            </a:r>
            <a:r>
              <a:rPr lang="en-US" altLang="en-US" sz="1800">
                <a:solidFill>
                  <a:srgbClr val="0000FF"/>
                </a:solidFill>
                <a:latin typeface="Rockwell" panose="02060603020205020403" pitchFamily="18" charset="0"/>
              </a:rPr>
              <a:t>driving </a:t>
            </a:r>
            <a:r>
              <a:rPr lang="en-US" altLang="en-US" sz="1800">
                <a:latin typeface="Rockwell" panose="02060603020205020403" pitchFamily="18" charset="0"/>
              </a:rPr>
              <a:t>my </a:t>
            </a:r>
            <a:r>
              <a:rPr lang="en-US" altLang="en-US" sz="1800" b="1">
                <a:solidFill>
                  <a:srgbClr val="FF0000"/>
                </a:solidFill>
                <a:latin typeface="Rockwell" panose="02060603020205020403" pitchFamily="18" charset="0"/>
              </a:rPr>
              <a:t>car </a:t>
            </a:r>
            <a:r>
              <a:rPr lang="en-US" altLang="en-US" sz="1800">
                <a:latin typeface="Rockwell" panose="02060603020205020403" pitchFamily="18" charset="0"/>
              </a:rPr>
              <a:t>to work.</a:t>
            </a:r>
          </a:p>
        </p:txBody>
      </p:sp>
      <p:sp>
        <p:nvSpPr>
          <p:cNvPr id="60422" name="Shape 147"/>
          <p:cNvSpPr>
            <a:spLocks/>
          </p:cNvSpPr>
          <p:nvPr/>
        </p:nvSpPr>
        <p:spPr bwMode="auto">
          <a:xfrm>
            <a:off x="5171187" y="4263160"/>
            <a:ext cx="723900" cy="361950"/>
          </a:xfrm>
          <a:custGeom>
            <a:avLst/>
            <a:gdLst>
              <a:gd name="T0" fmla="*/ 1061295753 w 18906"/>
              <a:gd name="T1" fmla="*/ 225906566 h 14488"/>
              <a:gd name="T2" fmla="*/ 70753050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3" name="Shape 148"/>
          <p:cNvSpPr>
            <a:spLocks/>
          </p:cNvSpPr>
          <p:nvPr/>
        </p:nvSpPr>
        <p:spPr bwMode="auto">
          <a:xfrm flipH="1">
            <a:off x="5972875" y="4254216"/>
            <a:ext cx="722313" cy="361950"/>
          </a:xfrm>
          <a:custGeom>
            <a:avLst/>
            <a:gdLst>
              <a:gd name="T0" fmla="*/ 1054331013 w 18906"/>
              <a:gd name="T1" fmla="*/ 225906566 h 14488"/>
              <a:gd name="T2" fmla="*/ 70288734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4" name="Shape 149"/>
          <p:cNvSpPr>
            <a:spLocks/>
          </p:cNvSpPr>
          <p:nvPr/>
        </p:nvSpPr>
        <p:spPr bwMode="auto">
          <a:xfrm>
            <a:off x="5091812" y="5146101"/>
            <a:ext cx="723900" cy="361950"/>
          </a:xfrm>
          <a:custGeom>
            <a:avLst/>
            <a:gdLst>
              <a:gd name="T0" fmla="*/ 1061295753 w 18906"/>
              <a:gd name="T1" fmla="*/ 225906566 h 14488"/>
              <a:gd name="T2" fmla="*/ 70753050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5" name="Shape 150"/>
          <p:cNvSpPr>
            <a:spLocks/>
          </p:cNvSpPr>
          <p:nvPr/>
        </p:nvSpPr>
        <p:spPr bwMode="auto">
          <a:xfrm flipH="1">
            <a:off x="5893500" y="5155626"/>
            <a:ext cx="722313" cy="361950"/>
          </a:xfrm>
          <a:custGeom>
            <a:avLst/>
            <a:gdLst>
              <a:gd name="T0" fmla="*/ 1054331013 w 18906"/>
              <a:gd name="T1" fmla="*/ 225906566 h 14488"/>
              <a:gd name="T2" fmla="*/ 70288734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6" name="Shape 151"/>
          <p:cNvSpPr>
            <a:spLocks/>
          </p:cNvSpPr>
          <p:nvPr/>
        </p:nvSpPr>
        <p:spPr bwMode="auto">
          <a:xfrm>
            <a:off x="5815712" y="6087195"/>
            <a:ext cx="722312" cy="361950"/>
          </a:xfrm>
          <a:custGeom>
            <a:avLst/>
            <a:gdLst>
              <a:gd name="T0" fmla="*/ 1054326650 w 18906"/>
              <a:gd name="T1" fmla="*/ 225906566 h 14488"/>
              <a:gd name="T2" fmla="*/ 70288396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7" name="Shape 152"/>
          <p:cNvSpPr>
            <a:spLocks/>
          </p:cNvSpPr>
          <p:nvPr/>
        </p:nvSpPr>
        <p:spPr bwMode="auto">
          <a:xfrm flipH="1">
            <a:off x="6615812" y="6087489"/>
            <a:ext cx="723900" cy="361950"/>
          </a:xfrm>
          <a:custGeom>
            <a:avLst/>
            <a:gdLst>
              <a:gd name="T0" fmla="*/ 1061295753 w 18906"/>
              <a:gd name="T1" fmla="*/ 225906566 h 14488"/>
              <a:gd name="T2" fmla="*/ 707530502 w 18906"/>
              <a:gd name="T3" fmla="*/ 6268221 h 14488"/>
              <a:gd name="T4" fmla="*/ 0 w 18906"/>
              <a:gd name="T5" fmla="*/ 191228243 h 14488"/>
              <a:gd name="T6" fmla="*/ 0 60000 65536"/>
              <a:gd name="T7" fmla="*/ 0 60000 65536"/>
              <a:gd name="T8" fmla="*/ 0 60000 65536"/>
              <a:gd name="T9" fmla="*/ 0 w 18906"/>
              <a:gd name="T10" fmla="*/ 0 h 14488"/>
              <a:gd name="T11" fmla="*/ 18906 w 18906"/>
              <a:gd name="T12" fmla="*/ 14488 h 14488"/>
            </a:gdLst>
            <a:ahLst/>
            <a:cxnLst>
              <a:cxn ang="T6">
                <a:pos x="T0" y="T1"/>
              </a:cxn>
              <a:cxn ang="T7">
                <a:pos x="T2" y="T3"/>
              </a:cxn>
              <a:cxn ang="T8">
                <a:pos x="T4" y="T5"/>
              </a:cxn>
            </a:cxnLst>
            <a:rect l="T9" t="T10" r="T11" b="T12"/>
            <a:pathLst>
              <a:path w="18906" h="14488" extrusionOk="0">
                <a:moveTo>
                  <a:pt x="18906" y="14488"/>
                </a:moveTo>
                <a:cubicBezTo>
                  <a:pt x="18906" y="9344"/>
                  <a:pt x="17331" y="2428"/>
                  <a:pt x="12604" y="402"/>
                </a:cubicBezTo>
                <a:cubicBezTo>
                  <a:pt x="7301" y="-1871"/>
                  <a:pt x="0" y="6494"/>
                  <a:pt x="0" y="12264"/>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8" name="Shape 153"/>
          <p:cNvSpPr>
            <a:spLocks/>
          </p:cNvSpPr>
          <p:nvPr/>
        </p:nvSpPr>
        <p:spPr bwMode="auto">
          <a:xfrm>
            <a:off x="5014024" y="5928739"/>
            <a:ext cx="1574800" cy="493712"/>
          </a:xfrm>
          <a:custGeom>
            <a:avLst/>
            <a:gdLst>
              <a:gd name="T0" fmla="*/ 983406786 w 63019"/>
              <a:gd name="T1" fmla="*/ 307743535 h 19775"/>
              <a:gd name="T2" fmla="*/ 780932897 w 63019"/>
              <a:gd name="T3" fmla="*/ 25070758 h 19775"/>
              <a:gd name="T4" fmla="*/ 0 w 63019"/>
              <a:gd name="T5" fmla="*/ 278906660 h 19775"/>
              <a:gd name="T6" fmla="*/ 0 60000 65536"/>
              <a:gd name="T7" fmla="*/ 0 60000 65536"/>
              <a:gd name="T8" fmla="*/ 0 60000 65536"/>
              <a:gd name="T9" fmla="*/ 0 w 63019"/>
              <a:gd name="T10" fmla="*/ 0 h 19775"/>
              <a:gd name="T11" fmla="*/ 63019 w 63019"/>
              <a:gd name="T12" fmla="*/ 19775 h 19775"/>
            </a:gdLst>
            <a:ahLst/>
            <a:cxnLst>
              <a:cxn ang="T6">
                <a:pos x="T0" y="T1"/>
              </a:cxn>
              <a:cxn ang="T7">
                <a:pos x="T2" y="T3"/>
              </a:cxn>
              <a:cxn ang="T8">
                <a:pos x="T4" y="T5"/>
              </a:cxn>
            </a:cxnLst>
            <a:rect l="T9" t="T10" r="T11" b="T12"/>
            <a:pathLst>
              <a:path w="63019" h="19775" extrusionOk="0">
                <a:moveTo>
                  <a:pt x="63019" y="19775"/>
                </a:moveTo>
                <a:cubicBezTo>
                  <a:pt x="61101" y="12585"/>
                  <a:pt x="57233" y="3528"/>
                  <a:pt x="50044" y="1611"/>
                </a:cubicBezTo>
                <a:cubicBezTo>
                  <a:pt x="33091" y="-2910"/>
                  <a:pt x="7846" y="2229"/>
                  <a:pt x="0" y="17922"/>
                </a:cubicBezTo>
              </a:path>
            </a:pathLst>
          </a:custGeom>
          <a:noFill/>
          <a:ln w="28575" cap="flat" cmpd="sng">
            <a:solidFill>
              <a:schemeClr val="tx2"/>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8194" name="Picture 2" descr="https://adriancolyer.files.wordpress.com/2016/04/word2vec-context-words.png?w=849"/>
          <p:cNvPicPr>
            <a:picLocks noChangeAspect="1" noChangeArrowheads="1"/>
          </p:cNvPicPr>
          <p:nvPr/>
        </p:nvPicPr>
        <p:blipFill rotWithShape="1">
          <a:blip r:embed="rId3">
            <a:extLst>
              <a:ext uri="{28A0092B-C50C-407E-A947-70E740481C1C}">
                <a14:useLocalDpi xmlns:a14="http://schemas.microsoft.com/office/drawing/2010/main" val="0"/>
              </a:ext>
            </a:extLst>
          </a:blip>
          <a:srcRect r="4053" b="18048"/>
          <a:stretch/>
        </p:blipFill>
        <p:spPr bwMode="auto">
          <a:xfrm>
            <a:off x="2784572" y="2375337"/>
            <a:ext cx="6789111" cy="13660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7CCA6EC-37D5-DA4F-BF26-79443B669B39}"/>
              </a:ext>
            </a:extLst>
          </p:cNvPr>
          <p:cNvSpPr>
            <a:spLocks noGrp="1"/>
          </p:cNvSpPr>
          <p:nvPr>
            <p:ph type="title"/>
          </p:nvPr>
        </p:nvSpPr>
        <p:spPr/>
        <p:txBody>
          <a:bodyPr/>
          <a:lstStyle/>
          <a:p>
            <a:r>
              <a:rPr lang="en-US" altLang="en-US" dirty="0"/>
              <a:t>Contextual Representation</a:t>
            </a:r>
            <a:endParaRPr lang="en-US" dirty="0"/>
          </a:p>
        </p:txBody>
      </p:sp>
    </p:spTree>
    <p:extLst>
      <p:ext uri="{BB962C8B-B14F-4D97-AF65-F5344CB8AC3E}">
        <p14:creationId xmlns:p14="http://schemas.microsoft.com/office/powerpoint/2010/main" val="235858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7A8C-40BE-A547-B32D-53B01A5B3ED2}"/>
              </a:ext>
            </a:extLst>
          </p:cNvPr>
          <p:cNvSpPr>
            <a:spLocks noGrp="1"/>
          </p:cNvSpPr>
          <p:nvPr>
            <p:ph type="title"/>
          </p:nvPr>
        </p:nvSpPr>
        <p:spPr/>
        <p:txBody>
          <a:bodyPr/>
          <a:lstStyle/>
          <a:p>
            <a:r>
              <a:rPr lang="en-US" dirty="0"/>
              <a:t>Word2vec</a:t>
            </a:r>
          </a:p>
        </p:txBody>
      </p:sp>
      <p:pic>
        <p:nvPicPr>
          <p:cNvPr id="5" name="Content Placeholder 4" descr="https://adriancolyer.files.wordpress.com/2016/04/word2vec-king-queen-vectors.png?w=849">
            <a:extLst>
              <a:ext uri="{FF2B5EF4-FFF2-40B4-BE49-F238E27FC236}">
                <a16:creationId xmlns:a16="http://schemas.microsoft.com/office/drawing/2014/main" id="{49FA695C-258A-E84D-97A8-F981107E074A}"/>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6613" t="8810" r="6853" b="4051"/>
          <a:stretch/>
        </p:blipFill>
        <p:spPr bwMode="auto">
          <a:xfrm>
            <a:off x="1581150" y="2941673"/>
            <a:ext cx="4271963" cy="24954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adriancolyer.files.wordpress.com/2016/04/word2vec-king-queen-composition.png?w=849">
            <a:extLst>
              <a:ext uri="{FF2B5EF4-FFF2-40B4-BE49-F238E27FC236}">
                <a16:creationId xmlns:a16="http://schemas.microsoft.com/office/drawing/2014/main" id="{A0E6B8E9-7B6D-464F-BCB5-D59FE14A20A1}"/>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7203" t="8917" r="5426" b="9441"/>
          <a:stretch/>
        </p:blipFill>
        <p:spPr bwMode="auto">
          <a:xfrm>
            <a:off x="6338888" y="3078887"/>
            <a:ext cx="4270375" cy="222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56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pic>
        <p:nvPicPr>
          <p:cNvPr id="5122" name="Picture 2" descr="https://adriancolyer.files.wordpress.com/2016/04/word2vec-ee-table-8.png?w=84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1136" y="2530168"/>
            <a:ext cx="7729728" cy="404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025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pic>
        <p:nvPicPr>
          <p:cNvPr id="6146" name="Picture 2" descr="https://adriancolyer.files.wordpress.com/2016/04/word2vec-dr-table-2.png?w=84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1136" y="2384995"/>
            <a:ext cx="7729728" cy="432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75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pic>
        <p:nvPicPr>
          <p:cNvPr id="7170" name="Picture 2" descr="https://adriancolyer.files.wordpress.com/2016/04/word2vec-dr-table-5.png?w=84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1136" y="2580522"/>
            <a:ext cx="7729728" cy="192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9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Text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Data are represented in ways natural to problems from which they were derived</a:t>
            </a:r>
          </a:p>
          <a:p>
            <a:pPr>
              <a:buFont typeface="Arial" panose="020B0604020202020204" pitchFamily="34" charset="0"/>
              <a:buChar char="•"/>
            </a:pPr>
            <a:r>
              <a:rPr lang="en-US" dirty="0"/>
              <a:t>Vast amount of text..</a:t>
            </a:r>
          </a:p>
          <a:p>
            <a:pPr>
              <a:buFont typeface="Arial" panose="020B0604020202020204" pitchFamily="34" charset="0"/>
              <a:buChar char="•"/>
            </a:pPr>
            <a:r>
              <a:rPr lang="en-US" dirty="0"/>
              <a:t>If we want to apply the many data mining tools that we have at our disposal, we must </a:t>
            </a:r>
          </a:p>
          <a:p>
            <a:pPr lvl="2">
              <a:buFont typeface="Arial" panose="020B0604020202020204" pitchFamily="34" charset="0"/>
              <a:buChar char="•"/>
            </a:pPr>
            <a:r>
              <a:rPr lang="en-US" dirty="0"/>
              <a:t>either engineer the data representation to match the tools (</a:t>
            </a:r>
            <a:r>
              <a:rPr lang="en-US" dirty="0">
                <a:solidFill>
                  <a:schemeClr val="accent1">
                    <a:lumMod val="50000"/>
                  </a:schemeClr>
                </a:solidFill>
              </a:rPr>
              <a:t>representation engineering</a:t>
            </a:r>
            <a:r>
              <a:rPr lang="en-US" dirty="0"/>
              <a:t>), or </a:t>
            </a:r>
          </a:p>
          <a:p>
            <a:pPr lvl="2">
              <a:buFont typeface="Arial" panose="020B0604020202020204" pitchFamily="34" charset="0"/>
              <a:buChar char="•"/>
            </a:pPr>
            <a:r>
              <a:rPr lang="en-US" dirty="0"/>
              <a:t>build new tools to match the data</a:t>
            </a:r>
          </a:p>
        </p:txBody>
      </p:sp>
    </p:spTree>
    <p:extLst>
      <p:ext uri="{BB962C8B-B14F-4D97-AF65-F5344CB8AC3E}">
        <p14:creationId xmlns:p14="http://schemas.microsoft.com/office/powerpoint/2010/main" val="4079890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a:bodyPr>
          <a:lstStyle/>
          <a:p>
            <a:r>
              <a:rPr lang="en-US" sz="2400" dirty="0"/>
              <a:t>Unsupervised ML:</a:t>
            </a:r>
          </a:p>
          <a:p>
            <a:pPr>
              <a:buFont typeface="Arial" panose="020B0604020202020204" pitchFamily="34" charset="0"/>
              <a:buChar char="•"/>
            </a:pPr>
            <a:r>
              <a:rPr lang="en-US" sz="2400" i="1" dirty="0"/>
              <a:t>Berlin</a:t>
            </a:r>
            <a:r>
              <a:rPr lang="en-US" sz="2400" dirty="0"/>
              <a:t> is to </a:t>
            </a:r>
            <a:r>
              <a:rPr lang="en-US" sz="2400" i="1" dirty="0"/>
              <a:t>Germany</a:t>
            </a:r>
            <a:r>
              <a:rPr lang="en-US" sz="2400" dirty="0"/>
              <a:t> as </a:t>
            </a:r>
            <a:r>
              <a:rPr lang="en-US" sz="2400" i="1" dirty="0"/>
              <a:t>Paris</a:t>
            </a:r>
            <a:r>
              <a:rPr lang="en-US" sz="2400" dirty="0"/>
              <a:t> is to …?</a:t>
            </a:r>
          </a:p>
          <a:p>
            <a:pPr>
              <a:buFont typeface="Arial" panose="020B0604020202020204" pitchFamily="34" charset="0"/>
              <a:buChar char="•"/>
            </a:pPr>
            <a:r>
              <a:rPr lang="en-US" sz="2400" i="1" dirty="0"/>
              <a:t>king</a:t>
            </a:r>
            <a:r>
              <a:rPr lang="en-US" sz="2400" dirty="0"/>
              <a:t> – </a:t>
            </a:r>
            <a:r>
              <a:rPr lang="en-US" sz="2400" i="1" dirty="0"/>
              <a:t>man</a:t>
            </a:r>
            <a:r>
              <a:rPr lang="en-US" sz="2400" dirty="0"/>
              <a:t> + </a:t>
            </a:r>
            <a:r>
              <a:rPr lang="en-US" sz="2400" i="1" dirty="0"/>
              <a:t>woman</a:t>
            </a:r>
            <a:r>
              <a:rPr lang="en-US" sz="2400" dirty="0"/>
              <a:t> = ?</a:t>
            </a:r>
          </a:p>
          <a:p>
            <a:pPr>
              <a:buFont typeface="Arial" panose="020B0604020202020204" pitchFamily="34" charset="0"/>
              <a:buChar char="•"/>
            </a:pPr>
            <a:r>
              <a:rPr lang="en-US" sz="2400" dirty="0"/>
              <a:t>“dinner cereal breakfast lunch”, which word doesn’t fit? </a:t>
            </a:r>
          </a:p>
        </p:txBody>
      </p:sp>
    </p:spTree>
    <p:extLst>
      <p:ext uri="{BB962C8B-B14F-4D97-AF65-F5344CB8AC3E}">
        <p14:creationId xmlns:p14="http://schemas.microsoft.com/office/powerpoint/2010/main" val="215640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3F39-7144-BD41-B6A9-00BE08CB84A4}"/>
              </a:ext>
            </a:extLst>
          </p:cNvPr>
          <p:cNvSpPr>
            <a:spLocks noGrp="1"/>
          </p:cNvSpPr>
          <p:nvPr>
            <p:ph type="title"/>
          </p:nvPr>
        </p:nvSpPr>
        <p:spPr/>
        <p:txBody>
          <a:bodyPr/>
          <a:lstStyle/>
          <a:p>
            <a:r>
              <a:rPr lang="en-US" dirty="0"/>
              <a:t>Prediction For Policy</a:t>
            </a:r>
          </a:p>
        </p:txBody>
      </p:sp>
      <p:sp>
        <p:nvSpPr>
          <p:cNvPr id="3" name="Text Placeholder 2">
            <a:extLst>
              <a:ext uri="{FF2B5EF4-FFF2-40B4-BE49-F238E27FC236}">
                <a16:creationId xmlns:a16="http://schemas.microsoft.com/office/drawing/2014/main" id="{8D7F567C-2BEE-034F-87AC-9A6ECBAA3FD4}"/>
              </a:ext>
            </a:extLst>
          </p:cNvPr>
          <p:cNvSpPr>
            <a:spLocks noGrp="1"/>
          </p:cNvSpPr>
          <p:nvPr>
            <p:ph type="body" idx="1"/>
          </p:nvPr>
        </p:nvSpPr>
        <p:spPr/>
        <p:txBody>
          <a:bodyPr>
            <a:normAutofit/>
          </a:bodyPr>
          <a:lstStyle/>
          <a:p>
            <a:r>
              <a:rPr lang="en-US" sz="3600" dirty="0"/>
              <a:t>Aiding in Public Health</a:t>
            </a:r>
          </a:p>
        </p:txBody>
      </p:sp>
    </p:spTree>
    <p:extLst>
      <p:ext uri="{BB962C8B-B14F-4D97-AF65-F5344CB8AC3E}">
        <p14:creationId xmlns:p14="http://schemas.microsoft.com/office/powerpoint/2010/main" val="315046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FDC40A-9D42-4C44-AA4B-4510B48E5D0B}"/>
              </a:ext>
            </a:extLst>
          </p:cNvPr>
          <p:cNvSpPr>
            <a:spLocks noGrp="1"/>
          </p:cNvSpPr>
          <p:nvPr>
            <p:ph type="title"/>
          </p:nvPr>
        </p:nvSpPr>
        <p:spPr/>
        <p:txBody>
          <a:bodyPr/>
          <a:lstStyle/>
          <a:p>
            <a:r>
              <a:rPr lang="en-US" dirty="0"/>
              <a:t>Aiding in Public Health</a:t>
            </a:r>
          </a:p>
        </p:txBody>
      </p:sp>
      <p:pic>
        <p:nvPicPr>
          <p:cNvPr id="8" name="Content Placeholder 8">
            <a:extLst>
              <a:ext uri="{FF2B5EF4-FFF2-40B4-BE49-F238E27FC236}">
                <a16:creationId xmlns:a16="http://schemas.microsoft.com/office/drawing/2014/main" id="{4193DA4B-646A-C349-B6BF-D563D4B291F8}"/>
              </a:ext>
            </a:extLst>
          </p:cNvPr>
          <p:cNvPicPr>
            <a:picLocks noGrp="1" noChangeAspect="1"/>
          </p:cNvPicPr>
          <p:nvPr>
            <p:ph sz="half" idx="2"/>
          </p:nvPr>
        </p:nvPicPr>
        <p:blipFill>
          <a:blip r:embed="rId3"/>
          <a:stretch>
            <a:fillRect/>
          </a:stretch>
        </p:blipFill>
        <p:spPr>
          <a:xfrm>
            <a:off x="4086231" y="5365074"/>
            <a:ext cx="4019537" cy="1413118"/>
          </a:xfrm>
          <a:prstGeom prst="rect">
            <a:avLst/>
          </a:prstGeom>
        </p:spPr>
      </p:pic>
      <p:pic>
        <p:nvPicPr>
          <p:cNvPr id="12" name="Content Placeholder 11">
            <a:extLst>
              <a:ext uri="{FF2B5EF4-FFF2-40B4-BE49-F238E27FC236}">
                <a16:creationId xmlns:a16="http://schemas.microsoft.com/office/drawing/2014/main" id="{08502FAB-AD53-434F-9E36-7EB0531FCC14}"/>
              </a:ext>
            </a:extLst>
          </p:cNvPr>
          <p:cNvPicPr>
            <a:picLocks noGrp="1" noChangeAspect="1"/>
          </p:cNvPicPr>
          <p:nvPr>
            <p:ph sz="half" idx="1"/>
          </p:nvPr>
        </p:nvPicPr>
        <p:blipFill>
          <a:blip r:embed="rId4"/>
          <a:stretch>
            <a:fillRect/>
          </a:stretch>
        </p:blipFill>
        <p:spPr>
          <a:xfrm>
            <a:off x="3960018" y="2329358"/>
            <a:ext cx="4271963" cy="2859770"/>
          </a:xfrm>
        </p:spPr>
      </p:pic>
    </p:spTree>
    <p:extLst>
      <p:ext uri="{BB962C8B-B14F-4D97-AF65-F5344CB8AC3E}">
        <p14:creationId xmlns:p14="http://schemas.microsoft.com/office/powerpoint/2010/main" val="2692911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Predicting Restaurant Sanitation</a:t>
            </a:r>
          </a:p>
        </p:txBody>
      </p:sp>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fontScale="92500" lnSpcReduction="10000"/>
          </a:bodyPr>
          <a:lstStyle/>
          <a:p>
            <a:r>
              <a:rPr lang="en-US" sz="2000" dirty="0"/>
              <a:t>Outbreaks of illness commonly come from food prepared by restaurants</a:t>
            </a:r>
          </a:p>
          <a:p>
            <a:pPr lvl="1"/>
            <a:r>
              <a:rPr lang="en-US" sz="1800" dirty="0"/>
              <a:t> Estimated 75% of the outbreaks in US came from food prepared by caterers, delis, and restaurants. </a:t>
            </a:r>
          </a:p>
          <a:p>
            <a:r>
              <a:rPr lang="en-US" sz="2000" dirty="0"/>
              <a:t>Health inspectors are a constrained resource but inspections are random</a:t>
            </a:r>
          </a:p>
          <a:p>
            <a:r>
              <a:rPr lang="en-US" sz="2000" dirty="0"/>
              <a:t>Yelp collects rich data about customers’ experiences at restaurants </a:t>
            </a:r>
          </a:p>
          <a:p>
            <a:pPr lvl="1"/>
            <a:r>
              <a:rPr lang="en-US" sz="1800" dirty="0"/>
              <a:t>Predominately through ratings and free text reviews </a:t>
            </a:r>
          </a:p>
          <a:p>
            <a:r>
              <a:rPr lang="en-US" sz="2000" dirty="0"/>
              <a:t>Can  Yelp’s data make the process of sending Health Inspectors to restaurants more efficient?</a:t>
            </a:r>
          </a:p>
          <a:p>
            <a:pPr lvl="1"/>
            <a:r>
              <a:rPr lang="en-US" sz="1800" dirty="0"/>
              <a:t>Kang et al. found using Yelp’s reviews data and past health inspection records can predict future inspection scores for restaurants 82% of the time.</a:t>
            </a:r>
          </a:p>
          <a:p>
            <a:pPr lvl="1"/>
            <a:r>
              <a:rPr lang="en-US" sz="1800" dirty="0" err="1"/>
              <a:t>Meja</a:t>
            </a:r>
            <a:r>
              <a:rPr lang="en-US" sz="1800" dirty="0"/>
              <a:t> et al. shows that Yelp’s reviews data can identify cases of hygiene violations in restaurants, even after the restaurant has been inspected and certified.</a:t>
            </a:r>
          </a:p>
        </p:txBody>
      </p:sp>
    </p:spTree>
    <p:extLst>
      <p:ext uri="{BB962C8B-B14F-4D97-AF65-F5344CB8AC3E}">
        <p14:creationId xmlns:p14="http://schemas.microsoft.com/office/powerpoint/2010/main" val="2701386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92B7-DEE4-894A-A43D-54B8C18AB5E8}"/>
              </a:ext>
            </a:extLst>
          </p:cNvPr>
          <p:cNvSpPr>
            <a:spLocks noGrp="1"/>
          </p:cNvSpPr>
          <p:nvPr>
            <p:ph type="title"/>
          </p:nvPr>
        </p:nvSpPr>
        <p:spPr/>
        <p:txBody>
          <a:bodyPr/>
          <a:lstStyle/>
          <a:p>
            <a:r>
              <a:rPr lang="en-US" dirty="0"/>
              <a:t>Predicting Restaurant Sanitation</a:t>
            </a:r>
          </a:p>
        </p:txBody>
      </p:sp>
      <p:sp>
        <p:nvSpPr>
          <p:cNvPr id="3" name="Content Placeholder 2">
            <a:extLst>
              <a:ext uri="{FF2B5EF4-FFF2-40B4-BE49-F238E27FC236}">
                <a16:creationId xmlns:a16="http://schemas.microsoft.com/office/drawing/2014/main" id="{BEB8B837-121A-6343-8F55-6EF0DB4BA666}"/>
              </a:ext>
            </a:extLst>
          </p:cNvPr>
          <p:cNvSpPr>
            <a:spLocks noGrp="1"/>
          </p:cNvSpPr>
          <p:nvPr>
            <p:ph idx="1"/>
          </p:nvPr>
        </p:nvSpPr>
        <p:spPr/>
        <p:txBody>
          <a:bodyPr>
            <a:normAutofit/>
          </a:bodyPr>
          <a:lstStyle/>
          <a:p>
            <a:r>
              <a:rPr lang="en-US" b="1" dirty="0"/>
              <a:t>Target variable</a:t>
            </a:r>
            <a:r>
              <a:rPr lang="en-US" dirty="0"/>
              <a:t>: </a:t>
            </a:r>
            <a:r>
              <a:rPr lang="en-US" i="1" dirty="0"/>
              <a:t>binary</a:t>
            </a:r>
          </a:p>
          <a:p>
            <a:pPr lvl="2"/>
            <a:r>
              <a:rPr lang="en-US" dirty="0"/>
              <a:t>whether the restaurant will have a (class minor, major, or severe) violation on a given inspection date</a:t>
            </a:r>
          </a:p>
          <a:p>
            <a:r>
              <a:rPr lang="en-US" b="1" dirty="0"/>
              <a:t>Prediction</a:t>
            </a:r>
            <a:r>
              <a:rPr lang="en-US" dirty="0"/>
              <a:t>: </a:t>
            </a:r>
            <a:r>
              <a:rPr lang="en-US" i="1" dirty="0"/>
              <a:t>class probability estimation</a:t>
            </a:r>
          </a:p>
          <a:p>
            <a:pPr lvl="2"/>
            <a:r>
              <a:rPr lang="en-US" dirty="0"/>
              <a:t>The probability that a restaurant will have a given violation on the inspection date</a:t>
            </a:r>
          </a:p>
          <a:p>
            <a:r>
              <a:rPr lang="en-US" b="1" dirty="0"/>
              <a:t>Targeting</a:t>
            </a:r>
            <a:r>
              <a:rPr lang="en-US" dirty="0"/>
              <a:t>: target restaurants that are more likely to have (more extreme) violations</a:t>
            </a:r>
          </a:p>
          <a:p>
            <a:r>
              <a:rPr lang="en-US" b="1" dirty="0"/>
              <a:t>Features</a:t>
            </a:r>
            <a:r>
              <a:rPr lang="en-US" dirty="0"/>
              <a:t>: review, reviewer, and restaurant characteristics.</a:t>
            </a:r>
          </a:p>
        </p:txBody>
      </p:sp>
    </p:spTree>
    <p:extLst>
      <p:ext uri="{BB962C8B-B14F-4D97-AF65-F5344CB8AC3E}">
        <p14:creationId xmlns:p14="http://schemas.microsoft.com/office/powerpoint/2010/main" val="3199491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92B7-DEE4-894A-A43D-54B8C18AB5E8}"/>
              </a:ext>
            </a:extLst>
          </p:cNvPr>
          <p:cNvSpPr>
            <a:spLocks noGrp="1"/>
          </p:cNvSpPr>
          <p:nvPr>
            <p:ph type="title"/>
          </p:nvPr>
        </p:nvSpPr>
        <p:spPr/>
        <p:txBody>
          <a:bodyPr/>
          <a:lstStyle/>
          <a:p>
            <a:r>
              <a:rPr lang="en-US" dirty="0"/>
              <a:t>Combining Evidence Probabilistically</a:t>
            </a:r>
          </a:p>
        </p:txBody>
      </p:sp>
      <p:sp>
        <p:nvSpPr>
          <p:cNvPr id="3" name="Content Placeholder 2">
            <a:extLst>
              <a:ext uri="{FF2B5EF4-FFF2-40B4-BE49-F238E27FC236}">
                <a16:creationId xmlns:a16="http://schemas.microsoft.com/office/drawing/2014/main" id="{BEB8B837-121A-6343-8F55-6EF0DB4BA666}"/>
              </a:ext>
            </a:extLst>
          </p:cNvPr>
          <p:cNvSpPr>
            <a:spLocks noGrp="1"/>
          </p:cNvSpPr>
          <p:nvPr>
            <p:ph idx="1"/>
          </p:nvPr>
        </p:nvSpPr>
        <p:spPr/>
        <p:txBody>
          <a:bodyPr>
            <a:normAutofit/>
          </a:bodyPr>
          <a:lstStyle/>
          <a:p>
            <a:r>
              <a:rPr lang="en-US" sz="2000" dirty="0"/>
              <a:t>The unstructured nature of text makes things difficult</a:t>
            </a:r>
          </a:p>
          <a:p>
            <a:r>
              <a:rPr lang="en-US" sz="2000" dirty="0"/>
              <a:t>It is all but certain we will not have the exact same review repeated</a:t>
            </a:r>
          </a:p>
          <a:p>
            <a:r>
              <a:rPr lang="en-US" sz="2000" dirty="0"/>
              <a:t>We will consider the different pieces of evidence separately, and then combine the evidence</a:t>
            </a:r>
          </a:p>
          <a:p>
            <a:pPr lvl="1"/>
            <a:r>
              <a:rPr lang="en-US" sz="1800" dirty="0"/>
              <a:t>“Evidence” here represents the marginal correlation of the use of a word, in a review, with the probability of a violation</a:t>
            </a:r>
          </a:p>
          <a:p>
            <a:endParaRPr lang="en-US" sz="2000" dirty="0"/>
          </a:p>
        </p:txBody>
      </p:sp>
    </p:spTree>
    <p:extLst>
      <p:ext uri="{BB962C8B-B14F-4D97-AF65-F5344CB8AC3E}">
        <p14:creationId xmlns:p14="http://schemas.microsoft.com/office/powerpoint/2010/main" val="2101084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a:bodyPr>
              <a:lstStyle/>
              <a:p>
                <a:r>
                  <a:rPr lang="en-US" sz="2000" dirty="0"/>
                  <a:t>Joint probability using conditional probability:</a:t>
                </a:r>
              </a:p>
              <a:p>
                <a:pPr>
                  <a:spcBef>
                    <a:spcPts val="600"/>
                  </a:spcBef>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𝑝</m:t>
                      </m:r>
                      <m:d>
                        <m:dPr>
                          <m:ctrlPr>
                            <a:rPr lang="en-US" sz="2000" i="1">
                              <a:latin typeface="Cambria Math" panose="02040503050406030204" pitchFamily="18" charset="0"/>
                            </a:rPr>
                          </m:ctrlPr>
                        </m:dPr>
                        <m:e>
                          <m:r>
                            <a:rPr lang="en-US" sz="2000" i="1">
                              <a:latin typeface="Cambria Math"/>
                            </a:rPr>
                            <m:t>𝐴</m:t>
                          </m:r>
                          <m:r>
                            <a:rPr lang="en-US" sz="2000" i="1" smtClean="0">
                              <a:latin typeface="Cambria Math" panose="02040503050406030204" pitchFamily="18" charset="0"/>
                              <a:ea typeface="Cambria Math" panose="02040503050406030204" pitchFamily="18" charset="0"/>
                            </a:rPr>
                            <m:t>∩</m:t>
                          </m:r>
                          <m:r>
                            <a:rPr lang="en-US" sz="2000" i="1">
                              <a:latin typeface="Cambria Math"/>
                            </a:rPr>
                            <m:t>𝐵</m:t>
                          </m:r>
                        </m:e>
                      </m:d>
                      <m:r>
                        <a:rPr lang="en-US" sz="2000" i="1">
                          <a:latin typeface="Cambria Math"/>
                        </a:rPr>
                        <m:t>=</m:t>
                      </m:r>
                      <m:r>
                        <a:rPr lang="en-US" sz="2000" i="1">
                          <a:latin typeface="Cambria Math"/>
                        </a:rPr>
                        <m:t>𝑝</m:t>
                      </m:r>
                      <m:d>
                        <m:dPr>
                          <m:ctrlPr>
                            <a:rPr lang="en-US" sz="2000" i="1">
                              <a:latin typeface="Cambria Math" panose="02040503050406030204" pitchFamily="18" charset="0"/>
                            </a:rPr>
                          </m:ctrlPr>
                        </m:dPr>
                        <m:e>
                          <m:r>
                            <a:rPr lang="en-US" sz="2000" i="1">
                              <a:latin typeface="Cambria Math"/>
                            </a:rPr>
                            <m:t>𝐴</m:t>
                          </m:r>
                        </m:e>
                      </m:d>
                      <m:r>
                        <a:rPr lang="en-US" sz="2000" i="1">
                          <a:latin typeface="Cambria Math"/>
                        </a:rPr>
                        <m:t>×</m:t>
                      </m:r>
                      <m:r>
                        <a:rPr lang="en-US" sz="2000" i="1">
                          <a:latin typeface="Cambria Math"/>
                        </a:rPr>
                        <m:t>𝑝</m:t>
                      </m:r>
                      <m:d>
                        <m:dPr>
                          <m:ctrlPr>
                            <a:rPr lang="en-US" sz="2000" i="1">
                              <a:latin typeface="Cambria Math" panose="02040503050406030204" pitchFamily="18" charset="0"/>
                            </a:rPr>
                          </m:ctrlPr>
                        </m:dPr>
                        <m:e>
                          <m:r>
                            <a:rPr lang="en-US" sz="2000" i="1">
                              <a:latin typeface="Cambria Math"/>
                            </a:rPr>
                            <m:t>𝐵</m:t>
                          </m:r>
                        </m:e>
                        <m:e>
                          <m:r>
                            <a:rPr lang="en-US" sz="2000" i="1">
                              <a:latin typeface="Cambria Math"/>
                            </a:rPr>
                            <m:t>𝐴</m:t>
                          </m:r>
                        </m:e>
                      </m:d>
                      <m:r>
                        <a:rPr lang="en-US" sz="2000" i="1">
                          <a:latin typeface="Cambria Math"/>
                        </a:rPr>
                        <m:t>=</m:t>
                      </m:r>
                      <m:r>
                        <a:rPr lang="en-US" sz="2000" i="1">
                          <a:latin typeface="Cambria Math"/>
                        </a:rPr>
                        <m:t>𝑝</m:t>
                      </m:r>
                      <m:d>
                        <m:dPr>
                          <m:ctrlPr>
                            <a:rPr lang="en-US" sz="2000" i="1">
                              <a:latin typeface="Cambria Math" panose="02040503050406030204" pitchFamily="18" charset="0"/>
                            </a:rPr>
                          </m:ctrlPr>
                        </m:dPr>
                        <m:e>
                          <m:r>
                            <a:rPr lang="en-US" sz="2000" i="1">
                              <a:latin typeface="Cambria Math"/>
                            </a:rPr>
                            <m:t>𝐵</m:t>
                          </m:r>
                        </m:e>
                      </m:d>
                      <m:r>
                        <a:rPr lang="en-US" sz="2000" i="1">
                          <a:latin typeface="Cambria Math"/>
                        </a:rPr>
                        <m:t>×</m:t>
                      </m:r>
                      <m:r>
                        <a:rPr lang="en-US" sz="2000" i="1">
                          <a:latin typeface="Cambria Math"/>
                        </a:rPr>
                        <m:t>𝑝</m:t>
                      </m:r>
                      <m:r>
                        <a:rPr lang="en-US" sz="2000" i="1">
                          <a:latin typeface="Cambria Math"/>
                        </a:rPr>
                        <m:t>(</m:t>
                      </m:r>
                      <m:r>
                        <a:rPr lang="en-US" sz="2000" i="1">
                          <a:latin typeface="Cambria Math"/>
                        </a:rPr>
                        <m:t>𝐴</m:t>
                      </m:r>
                      <m:r>
                        <a:rPr lang="en-US" sz="2000" i="1">
                          <a:latin typeface="Cambria Math"/>
                        </a:rPr>
                        <m:t>|</m:t>
                      </m:r>
                      <m:r>
                        <a:rPr lang="en-US" sz="2000" i="1">
                          <a:latin typeface="Cambria Math"/>
                        </a:rPr>
                        <m:t>𝐵</m:t>
                      </m:r>
                      <m:r>
                        <a:rPr lang="en-US" sz="2000" i="1">
                          <a:latin typeface="Cambria Math"/>
                        </a:rPr>
                        <m:t>)</m:t>
                      </m:r>
                    </m:oMath>
                  </m:oMathPara>
                </a14:m>
                <a:endParaRPr lang="en-US" sz="2000" dirty="0"/>
              </a:p>
              <a:p>
                <a:pPr marL="0" indent="0" algn="ctr">
                  <a:buNone/>
                </a:pPr>
                <a:r>
                  <a:rPr lang="en-US" sz="2000" dirty="0"/>
                  <a:t>[Similarly, </a:t>
                </a:r>
                <a14:m>
                  <m:oMath xmlns:m="http://schemas.openxmlformats.org/officeDocument/2006/math">
                    <m:r>
                      <a:rPr lang="en-US" sz="2000" i="1">
                        <a:latin typeface="Cambria Math"/>
                      </a:rPr>
                      <m:t>𝑝</m:t>
                    </m:r>
                    <m:d>
                      <m:dPr>
                        <m:ctrlPr>
                          <a:rPr lang="en-US" sz="2000" i="1">
                            <a:latin typeface="Cambria Math" panose="02040503050406030204" pitchFamily="18" charset="0"/>
                          </a:rPr>
                        </m:ctrlPr>
                      </m:dPr>
                      <m:e>
                        <m:r>
                          <a:rPr lang="en-US" sz="2000" i="1">
                            <a:latin typeface="Cambria Math"/>
                          </a:rPr>
                          <m:t>𝐴</m:t>
                        </m:r>
                        <m:r>
                          <a:rPr lang="en-US" sz="2000" i="1">
                            <a:latin typeface="Cambria Math" panose="02040503050406030204" pitchFamily="18" charset="0"/>
                            <a:ea typeface="Cambria Math" panose="02040503050406030204" pitchFamily="18" charset="0"/>
                          </a:rPr>
                          <m:t>∩</m:t>
                        </m:r>
                        <m:r>
                          <a:rPr lang="en-US" sz="2000" i="1">
                            <a:latin typeface="Cambria Math"/>
                          </a:rPr>
                          <m:t>𝐵</m:t>
                        </m:r>
                        <m:r>
                          <a:rPr lang="en-US" sz="2000" i="1">
                            <a:latin typeface="Cambria Math" panose="02040503050406030204" pitchFamily="18" charset="0"/>
                          </a:rPr>
                          <m:t>|</m:t>
                        </m:r>
                        <m:r>
                          <a:rPr lang="en-US" sz="2000" i="1">
                            <a:latin typeface="Cambria Math" panose="02040503050406030204" pitchFamily="18" charset="0"/>
                          </a:rPr>
                          <m:t>𝐶</m:t>
                        </m:r>
                      </m:e>
                    </m:d>
                    <m:r>
                      <a:rPr lang="en-US" sz="2000" i="1">
                        <a:latin typeface="Cambria Math"/>
                      </a:rPr>
                      <m:t>=</m:t>
                    </m:r>
                    <m:r>
                      <a:rPr lang="en-US" sz="2000" i="1">
                        <a:latin typeface="Cambria Math"/>
                      </a:rPr>
                      <m:t>𝑝</m:t>
                    </m:r>
                    <m:d>
                      <m:dPr>
                        <m:ctrlPr>
                          <a:rPr lang="en-US" sz="2000" i="1">
                            <a:latin typeface="Cambria Math" panose="02040503050406030204" pitchFamily="18" charset="0"/>
                          </a:rPr>
                        </m:ctrlPr>
                      </m:dPr>
                      <m:e>
                        <m:r>
                          <a:rPr lang="en-US" sz="2000" i="1">
                            <a:latin typeface="Cambria Math"/>
                          </a:rPr>
                          <m:t>𝐴</m:t>
                        </m:r>
                        <m:r>
                          <a:rPr lang="en-US" sz="2000" i="1">
                            <a:latin typeface="Cambria Math" panose="02040503050406030204" pitchFamily="18" charset="0"/>
                          </a:rPr>
                          <m:t>|</m:t>
                        </m:r>
                        <m:r>
                          <a:rPr lang="en-US" sz="2000" i="1">
                            <a:latin typeface="Cambria Math" panose="02040503050406030204" pitchFamily="18" charset="0"/>
                          </a:rPr>
                          <m:t>𝐶</m:t>
                        </m:r>
                      </m:e>
                    </m:d>
                    <m:r>
                      <a:rPr lang="en-US" sz="2000" i="1">
                        <a:latin typeface="Cambria Math"/>
                      </a:rPr>
                      <m:t>×</m:t>
                    </m:r>
                    <m:r>
                      <a:rPr lang="en-US" sz="2000" i="1">
                        <a:latin typeface="Cambria Math"/>
                      </a:rPr>
                      <m:t>𝑝</m:t>
                    </m:r>
                    <m:d>
                      <m:dPr>
                        <m:ctrlPr>
                          <a:rPr lang="en-US" sz="2000" i="1">
                            <a:latin typeface="Cambria Math" panose="02040503050406030204" pitchFamily="18" charset="0"/>
                          </a:rPr>
                        </m:ctrlPr>
                      </m:dPr>
                      <m:e>
                        <m:r>
                          <a:rPr lang="en-US" sz="2000" i="1">
                            <a:latin typeface="Cambria Math"/>
                          </a:rPr>
                          <m:t>𝐵</m:t>
                        </m:r>
                      </m:e>
                      <m:e>
                        <m:r>
                          <a:rPr lang="en-US" sz="2000" i="1">
                            <a:latin typeface="Cambria Math"/>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𝐶</m:t>
                        </m:r>
                      </m:e>
                    </m:d>
                  </m:oMath>
                </a14:m>
                <a:r>
                  <a:rPr lang="en-US" sz="2000" dirty="0"/>
                  <a:t>]</a:t>
                </a:r>
              </a:p>
              <a:p>
                <a:endParaRPr lang="en-US" sz="2000" dirty="0"/>
              </a:p>
              <a:p>
                <a:r>
                  <a:rPr lang="en-US" sz="2000" dirty="0"/>
                  <a:t>This means:</a:t>
                </a:r>
              </a:p>
              <a:p>
                <a:pPr>
                  <a:spcBef>
                    <a:spcPts val="600"/>
                  </a:spcBef>
                </a:pPr>
                <a:endParaRPr lang="en-US" sz="16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𝑝</m:t>
                      </m:r>
                      <m:d>
                        <m:dPr>
                          <m:ctrlPr>
                            <a:rPr lang="en-US" sz="2000" i="1">
                              <a:latin typeface="Cambria Math" panose="02040503050406030204" pitchFamily="18" charset="0"/>
                            </a:rPr>
                          </m:ctrlPr>
                        </m:dPr>
                        <m:e>
                          <m:r>
                            <a:rPr lang="en-US" sz="2000" i="1">
                              <a:latin typeface="Cambria Math"/>
                            </a:rPr>
                            <m:t>𝐵</m:t>
                          </m:r>
                        </m:e>
                        <m:e>
                          <m:r>
                            <a:rPr lang="en-US" sz="2000" i="1">
                              <a:latin typeface="Cambria Math"/>
                            </a:rPr>
                            <m:t>𝐴</m:t>
                          </m:r>
                        </m:e>
                      </m:d>
                      <m:r>
                        <a:rPr lang="en-US" sz="2000" i="1">
                          <a:latin typeface="Cambria Math"/>
                        </a:rPr>
                        <m:t>=</m:t>
                      </m:r>
                      <m:f>
                        <m:fPr>
                          <m:ctrlPr>
                            <a:rPr lang="en-US" sz="2000" i="1">
                              <a:latin typeface="Cambria Math" panose="02040503050406030204" pitchFamily="18" charset="0"/>
                            </a:rPr>
                          </m:ctrlPr>
                        </m:fPr>
                        <m:num>
                          <m:r>
                            <a:rPr lang="en-US" sz="2000" i="1">
                              <a:latin typeface="Cambria Math"/>
                            </a:rPr>
                            <m:t>𝑝</m:t>
                          </m:r>
                          <m:d>
                            <m:dPr>
                              <m:ctrlPr>
                                <a:rPr lang="en-US" sz="2000" i="1">
                                  <a:latin typeface="Cambria Math" panose="02040503050406030204" pitchFamily="18" charset="0"/>
                                </a:rPr>
                              </m:ctrlPr>
                            </m:dPr>
                            <m:e>
                              <m:r>
                                <a:rPr lang="en-US" sz="2000" i="1">
                                  <a:latin typeface="Cambria Math"/>
                                </a:rPr>
                                <m:t>𝐴</m:t>
                              </m:r>
                            </m:e>
                            <m:e>
                              <m:r>
                                <a:rPr lang="en-US" sz="2000" i="1">
                                  <a:latin typeface="Cambria Math"/>
                                </a:rPr>
                                <m:t>𝐵</m:t>
                              </m:r>
                            </m:e>
                          </m:d>
                          <m:r>
                            <a:rPr lang="en-US" sz="2000" i="1">
                              <a:latin typeface="Cambria Math"/>
                            </a:rPr>
                            <m:t>×</m:t>
                          </m:r>
                          <m:r>
                            <a:rPr lang="en-US" sz="2000" i="1">
                              <a:latin typeface="Cambria Math"/>
                            </a:rPr>
                            <m:t>𝑝</m:t>
                          </m:r>
                          <m:r>
                            <a:rPr lang="en-US" sz="2000" i="1">
                              <a:latin typeface="Cambria Math"/>
                            </a:rPr>
                            <m:t>(</m:t>
                          </m:r>
                          <m:r>
                            <a:rPr lang="en-US" sz="2000" i="1">
                              <a:latin typeface="Cambria Math"/>
                            </a:rPr>
                            <m:t>𝐵</m:t>
                          </m:r>
                          <m:r>
                            <a:rPr lang="en-US" sz="2000" i="1">
                              <a:latin typeface="Cambria Math"/>
                            </a:rPr>
                            <m:t>)</m:t>
                          </m:r>
                        </m:num>
                        <m:den>
                          <m:r>
                            <a:rPr lang="en-US" sz="2000" i="1">
                              <a:latin typeface="Cambria Math"/>
                            </a:rPr>
                            <m:t>𝑝</m:t>
                          </m:r>
                          <m:r>
                            <a:rPr lang="en-US" sz="2000" i="1">
                              <a:latin typeface="Cambria Math"/>
                            </a:rPr>
                            <m:t>(</m:t>
                          </m:r>
                          <m:r>
                            <a:rPr lang="en-US" sz="2000" i="1">
                              <a:latin typeface="Cambria Math"/>
                            </a:rPr>
                            <m:t>𝐴</m:t>
                          </m:r>
                          <m:r>
                            <a:rPr lang="en-US" sz="2000" i="1">
                              <a:latin typeface="Cambria Math"/>
                            </a:rPr>
                            <m:t>)</m:t>
                          </m:r>
                        </m:den>
                      </m:f>
                    </m:oMath>
                  </m:oMathPara>
                </a14:m>
                <a:endParaRPr lang="en-US" sz="2000" dirty="0"/>
              </a:p>
            </p:txBody>
          </p:sp>
        </mc:Choice>
        <mc:Fallback xmlns="">
          <p:sp>
            <p:nvSpPr>
              <p:cNvPr id="3" name="Content Placeholder 2">
                <a:extLst>
                  <a:ext uri="{FF2B5EF4-FFF2-40B4-BE49-F238E27FC236}">
                    <a16:creationId xmlns:a16="http://schemas.microsoft.com/office/drawing/2014/main" id="{EE0B9176-1B62-074E-A4F7-7FB86B565808}"/>
                  </a:ext>
                </a:extLst>
              </p:cNvPr>
              <p:cNvSpPr>
                <a:spLocks noGrp="1" noRot="1" noChangeAspect="1" noMove="1" noResize="1" noEditPoints="1" noAdjustHandles="1" noChangeArrowheads="1" noChangeShapeType="1" noTextEdit="1"/>
              </p:cNvSpPr>
              <p:nvPr>
                <p:ph idx="1"/>
              </p:nvPr>
            </p:nvSpPr>
            <p:spPr>
              <a:xfrm>
                <a:off x="2231136" y="2638043"/>
                <a:ext cx="7729728" cy="4009891"/>
              </a:xfrm>
              <a:blipFill>
                <a:blip r:embed="rId3"/>
                <a:stretch>
                  <a:fillRect l="-657" t="-949"/>
                </a:stretch>
              </a:blipFill>
            </p:spPr>
            <p:txBody>
              <a:bodyPr/>
              <a:lstStyle/>
              <a:p>
                <a:r>
                  <a:rPr lang="en-US">
                    <a:noFill/>
                  </a:rPr>
                  <a:t> </a:t>
                </a:r>
              </a:p>
            </p:txBody>
          </p:sp>
        </mc:Fallback>
      </mc:AlternateContent>
    </p:spTree>
    <p:extLst>
      <p:ext uri="{BB962C8B-B14F-4D97-AF65-F5344CB8AC3E}">
        <p14:creationId xmlns:p14="http://schemas.microsoft.com/office/powerpoint/2010/main" val="1150232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Bayes Rule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a:bodyPr>
              <a:lstStyle/>
              <a:p>
                <a:pPr marL="0" indent="0">
                  <a:spcBef>
                    <a:spcPts val="600"/>
                  </a:spcBef>
                  <a:buNone/>
                </a:pPr>
                <a14:m>
                  <m:oMathPara xmlns:m="http://schemas.openxmlformats.org/officeDocument/2006/math">
                    <m:oMathParaPr>
                      <m:jc m:val="centerGroup"/>
                    </m:oMathParaPr>
                    <m:oMath xmlns:m="http://schemas.openxmlformats.org/officeDocument/2006/math">
                      <m:r>
                        <a:rPr lang="en-US" sz="2300" i="1">
                          <a:latin typeface="Cambria Math"/>
                        </a:rPr>
                        <m:t>𝑝</m:t>
                      </m:r>
                      <m:d>
                        <m:dPr>
                          <m:ctrlPr>
                            <a:rPr lang="en-US" sz="2300" i="1">
                              <a:latin typeface="Cambria Math" panose="02040503050406030204" pitchFamily="18" charset="0"/>
                            </a:rPr>
                          </m:ctrlPr>
                        </m:dPr>
                        <m:e>
                          <m:r>
                            <a:rPr lang="en-US" sz="2300" i="1">
                              <a:latin typeface="Cambria Math"/>
                            </a:rPr>
                            <m:t>𝐶</m:t>
                          </m:r>
                          <m:r>
                            <a:rPr lang="en-US" sz="2300" i="1">
                              <a:latin typeface="Cambria Math"/>
                            </a:rPr>
                            <m:t>=</m:t>
                          </m:r>
                          <m:r>
                            <a:rPr lang="en-US" sz="2300" i="1">
                              <a:latin typeface="Cambria Math"/>
                            </a:rPr>
                            <m:t>𝑐</m:t>
                          </m:r>
                        </m:e>
                        <m:e>
                          <m:r>
                            <a:rPr lang="en-US" sz="2300" b="1" i="1">
                              <a:latin typeface="Cambria Math"/>
                            </a:rPr>
                            <m:t>𝑬</m:t>
                          </m:r>
                        </m:e>
                      </m:d>
                      <m:r>
                        <a:rPr lang="en-US" sz="2300" i="1">
                          <a:latin typeface="Cambria Math"/>
                        </a:rPr>
                        <m:t>=</m:t>
                      </m:r>
                      <m:f>
                        <m:fPr>
                          <m:ctrlPr>
                            <a:rPr lang="en-US" sz="2300" i="1">
                              <a:latin typeface="Cambria Math" panose="02040503050406030204" pitchFamily="18" charset="0"/>
                            </a:rPr>
                          </m:ctrlPr>
                        </m:fPr>
                        <m:num>
                          <m:r>
                            <a:rPr lang="en-US" sz="2300" i="1">
                              <a:latin typeface="Cambria Math"/>
                            </a:rPr>
                            <m:t>𝑝</m:t>
                          </m:r>
                          <m:d>
                            <m:dPr>
                              <m:ctrlPr>
                                <a:rPr lang="en-US" sz="2300" i="1">
                                  <a:latin typeface="Cambria Math" panose="02040503050406030204" pitchFamily="18" charset="0"/>
                                </a:rPr>
                              </m:ctrlPr>
                            </m:dPr>
                            <m:e>
                              <m:r>
                                <a:rPr lang="en-US" sz="2300" b="1" i="1">
                                  <a:latin typeface="Cambria Math"/>
                                </a:rPr>
                                <m:t>𝑬</m:t>
                              </m:r>
                            </m:e>
                            <m:e>
                              <m:r>
                                <a:rPr lang="en-US" sz="2300" i="1">
                                  <a:latin typeface="Cambria Math"/>
                                </a:rPr>
                                <m:t>𝐶</m:t>
                              </m:r>
                              <m:r>
                                <a:rPr lang="en-US" sz="2300" i="1">
                                  <a:latin typeface="Cambria Math"/>
                                </a:rPr>
                                <m:t>=</m:t>
                              </m:r>
                              <m:r>
                                <a:rPr lang="en-US" sz="2300" i="1">
                                  <a:latin typeface="Cambria Math"/>
                                </a:rPr>
                                <m:t>𝑐</m:t>
                              </m:r>
                            </m:e>
                          </m:d>
                          <m:r>
                            <a:rPr lang="en-US" sz="2300" i="1">
                              <a:latin typeface="Cambria Math"/>
                            </a:rPr>
                            <m:t>×</m:t>
                          </m:r>
                          <m:r>
                            <a:rPr lang="en-US" sz="2300" i="1">
                              <a:latin typeface="Cambria Math"/>
                            </a:rPr>
                            <m:t>𝑝</m:t>
                          </m:r>
                          <m:r>
                            <a:rPr lang="en-US" sz="2300" i="1">
                              <a:latin typeface="Cambria Math"/>
                            </a:rPr>
                            <m:t>(</m:t>
                          </m:r>
                          <m:r>
                            <a:rPr lang="en-US" sz="2300" i="1">
                              <a:latin typeface="Cambria Math"/>
                            </a:rPr>
                            <m:t>𝐶</m:t>
                          </m:r>
                          <m:r>
                            <a:rPr lang="en-US" sz="2300" i="1">
                              <a:latin typeface="Cambria Math"/>
                            </a:rPr>
                            <m:t>=</m:t>
                          </m:r>
                          <m:r>
                            <a:rPr lang="en-US" sz="2300" i="1">
                              <a:latin typeface="Cambria Math"/>
                            </a:rPr>
                            <m:t>𝑐</m:t>
                          </m:r>
                          <m:r>
                            <a:rPr lang="en-US" sz="2300" i="1">
                              <a:latin typeface="Cambria Math"/>
                            </a:rPr>
                            <m:t>)</m:t>
                          </m:r>
                        </m:num>
                        <m:den>
                          <m:r>
                            <a:rPr lang="en-US" sz="2300" i="1">
                              <a:latin typeface="Cambria Math"/>
                            </a:rPr>
                            <m:t>𝑝</m:t>
                          </m:r>
                          <m:r>
                            <a:rPr lang="en-US" sz="2300" i="1">
                              <a:latin typeface="Cambria Math"/>
                            </a:rPr>
                            <m:t>(</m:t>
                          </m:r>
                          <m:r>
                            <a:rPr lang="en-US" sz="2300" b="1" i="1">
                              <a:latin typeface="Cambria Math"/>
                            </a:rPr>
                            <m:t>𝑬</m:t>
                          </m:r>
                          <m:r>
                            <a:rPr lang="en-US" sz="2300" i="1">
                              <a:latin typeface="Cambria Math"/>
                            </a:rPr>
                            <m:t>)</m:t>
                          </m:r>
                        </m:den>
                      </m:f>
                    </m:oMath>
                  </m:oMathPara>
                </a14:m>
                <a:endParaRPr lang="en-US" sz="2300" dirty="0"/>
              </a:p>
              <a:p>
                <a:pPr>
                  <a:spcBef>
                    <a:spcPts val="1800"/>
                  </a:spcBef>
                </a:pPr>
                <a14:m>
                  <m:oMath xmlns:m="http://schemas.openxmlformats.org/officeDocument/2006/math">
                    <m:r>
                      <a:rPr lang="en-US" i="1">
                        <a:latin typeface="Cambria Math"/>
                      </a:rPr>
                      <m:t>𝑝</m:t>
                    </m:r>
                    <m:r>
                      <a:rPr lang="en-US" i="1">
                        <a:latin typeface="Cambria Math"/>
                      </a:rPr>
                      <m:t>(</m:t>
                    </m:r>
                    <m:r>
                      <a:rPr lang="en-US" i="1">
                        <a:latin typeface="Cambria Math"/>
                      </a:rPr>
                      <m:t>𝐶</m:t>
                    </m:r>
                    <m:r>
                      <a:rPr lang="en-US" i="1">
                        <a:latin typeface="Cambria Math"/>
                      </a:rPr>
                      <m:t>=</m:t>
                    </m:r>
                    <m:r>
                      <a:rPr lang="en-US" i="1">
                        <a:latin typeface="Cambria Math"/>
                      </a:rPr>
                      <m:t>𝑐</m:t>
                    </m:r>
                    <m:r>
                      <a:rPr lang="en-US" i="1">
                        <a:latin typeface="Cambria Math"/>
                      </a:rPr>
                      <m:t>|</m:t>
                    </m:r>
                    <m:r>
                      <a:rPr lang="en-US" b="1" i="1">
                        <a:latin typeface="Cambria Math"/>
                      </a:rPr>
                      <m:t>𝑬</m:t>
                    </m:r>
                    <m:r>
                      <a:rPr lang="en-US" i="1">
                        <a:latin typeface="Cambria Math"/>
                      </a:rPr>
                      <m:t>)</m:t>
                    </m:r>
                  </m:oMath>
                </a14:m>
                <a:r>
                  <a:rPr lang="en-US" dirty="0"/>
                  <a:t> is the </a:t>
                </a:r>
                <a:r>
                  <a:rPr lang="en-US" i="1" dirty="0">
                    <a:solidFill>
                      <a:srgbClr val="7A0019"/>
                    </a:solidFill>
                  </a:rPr>
                  <a:t>posterior</a:t>
                </a:r>
                <a:r>
                  <a:rPr lang="en-US" dirty="0">
                    <a:solidFill>
                      <a:srgbClr val="7A0019"/>
                    </a:solidFill>
                  </a:rPr>
                  <a:t> probability</a:t>
                </a:r>
              </a:p>
              <a:p>
                <a:pPr lvl="2"/>
                <a:r>
                  <a:rPr lang="en-US" dirty="0"/>
                  <a:t>the probability that the target variable C takes on the class of interest c after taking the evidence E</a:t>
                </a:r>
              </a:p>
              <a:p>
                <a:pPr>
                  <a:spcBef>
                    <a:spcPts val="1800"/>
                  </a:spcBef>
                </a:pPr>
                <a14:m>
                  <m:oMath xmlns:m="http://schemas.openxmlformats.org/officeDocument/2006/math">
                    <m:r>
                      <a:rPr lang="en-US" i="1">
                        <a:latin typeface="Cambria Math"/>
                      </a:rPr>
                      <m:t>𝑝</m:t>
                    </m:r>
                    <m:r>
                      <a:rPr lang="en-US" i="1">
                        <a:latin typeface="Cambria Math"/>
                      </a:rPr>
                      <m:t>(</m:t>
                    </m:r>
                    <m:r>
                      <a:rPr lang="en-US" i="1">
                        <a:latin typeface="Cambria Math"/>
                      </a:rPr>
                      <m:t>𝐶</m:t>
                    </m:r>
                    <m:r>
                      <a:rPr lang="en-US" i="1">
                        <a:latin typeface="Cambria Math"/>
                      </a:rPr>
                      <m:t>=</m:t>
                    </m:r>
                    <m:r>
                      <a:rPr lang="en-US" i="1">
                        <a:latin typeface="Cambria Math"/>
                      </a:rPr>
                      <m:t>𝑐</m:t>
                    </m:r>
                    <m:r>
                      <a:rPr lang="en-US" i="1">
                        <a:latin typeface="Cambria Math"/>
                      </a:rPr>
                      <m:t>)</m:t>
                    </m:r>
                  </m:oMath>
                </a14:m>
                <a:r>
                  <a:rPr lang="en-US" dirty="0"/>
                  <a:t> is the </a:t>
                </a:r>
                <a:r>
                  <a:rPr lang="en-US" dirty="0">
                    <a:solidFill>
                      <a:srgbClr val="7A0019"/>
                    </a:solidFill>
                  </a:rPr>
                  <a:t>prior probability </a:t>
                </a:r>
                <a:r>
                  <a:rPr lang="en-US" dirty="0"/>
                  <a:t>of the class</a:t>
                </a:r>
              </a:p>
              <a:p>
                <a:pPr lvl="2"/>
                <a:r>
                  <a:rPr lang="en-US" dirty="0"/>
                  <a:t>the probability we would assign to the class before seeing any evidence</a:t>
                </a:r>
              </a:p>
              <a:p>
                <a:pPr>
                  <a:spcBef>
                    <a:spcPts val="1800"/>
                  </a:spcBef>
                </a:pPr>
                <a14:m>
                  <m:oMath xmlns:m="http://schemas.openxmlformats.org/officeDocument/2006/math">
                    <m:r>
                      <a:rPr lang="en-US" i="1">
                        <a:latin typeface="Cambria Math"/>
                      </a:rPr>
                      <m:t>𝑝</m:t>
                    </m:r>
                    <m:d>
                      <m:dPr>
                        <m:ctrlPr>
                          <a:rPr lang="en-US" i="1">
                            <a:latin typeface="Cambria Math" panose="02040503050406030204" pitchFamily="18" charset="0"/>
                          </a:rPr>
                        </m:ctrlPr>
                      </m:dPr>
                      <m:e>
                        <m:r>
                          <a:rPr lang="en-US" b="1" i="1">
                            <a:latin typeface="Cambria Math"/>
                          </a:rPr>
                          <m:t>𝑬</m:t>
                        </m:r>
                      </m:e>
                      <m:e>
                        <m:r>
                          <a:rPr lang="en-US" i="1">
                            <a:latin typeface="Cambria Math"/>
                          </a:rPr>
                          <m:t>𝐶</m:t>
                        </m:r>
                        <m:r>
                          <a:rPr lang="en-US" i="1">
                            <a:latin typeface="Cambria Math"/>
                          </a:rPr>
                          <m:t>=</m:t>
                        </m:r>
                        <m:r>
                          <a:rPr lang="en-US" i="1">
                            <a:latin typeface="Cambria Math"/>
                          </a:rPr>
                          <m:t>𝑐</m:t>
                        </m:r>
                      </m:e>
                    </m:d>
                  </m:oMath>
                </a14:m>
                <a:r>
                  <a:rPr lang="en-US" dirty="0"/>
                  <a:t> is the likelihood of seeing the evidence </a:t>
                </a:r>
                <a14:m>
                  <m:oMath xmlns:m="http://schemas.openxmlformats.org/officeDocument/2006/math">
                    <m:r>
                      <a:rPr lang="en-US" b="1" i="1" dirty="0">
                        <a:latin typeface="Cambria Math"/>
                      </a:rPr>
                      <m:t>𝑬</m:t>
                    </m:r>
                  </m:oMath>
                </a14:m>
                <a:r>
                  <a:rPr lang="en-US" b="1" dirty="0"/>
                  <a:t> </a:t>
                </a:r>
                <a:r>
                  <a:rPr lang="en-US" dirty="0"/>
                  <a:t>when the class </a:t>
                </a:r>
                <a14:m>
                  <m:oMath xmlns:m="http://schemas.openxmlformats.org/officeDocument/2006/math">
                    <m:r>
                      <a:rPr lang="en-US" i="1">
                        <a:latin typeface="Cambria Math"/>
                      </a:rPr>
                      <m:t>𝐶</m:t>
                    </m:r>
                    <m:r>
                      <a:rPr lang="en-US" i="1">
                        <a:latin typeface="Cambria Math"/>
                      </a:rPr>
                      <m:t>=</m:t>
                    </m:r>
                    <m:r>
                      <a:rPr lang="en-US" i="1">
                        <a:latin typeface="Cambria Math"/>
                      </a:rPr>
                      <m:t>𝑐</m:t>
                    </m:r>
                  </m:oMath>
                </a14:m>
                <a:r>
                  <a:rPr lang="en-US" dirty="0"/>
                  <a:t> </a:t>
                </a:r>
                <a:endParaRPr lang="en-US" b="1" dirty="0"/>
              </a:p>
              <a:p>
                <a:pPr>
                  <a:spcBef>
                    <a:spcPts val="1800"/>
                  </a:spcBef>
                </a:pPr>
                <a14:m>
                  <m:oMath xmlns:m="http://schemas.openxmlformats.org/officeDocument/2006/math">
                    <m:r>
                      <a:rPr lang="en-US" i="1">
                        <a:latin typeface="Cambria Math"/>
                      </a:rPr>
                      <m:t>𝑝</m:t>
                    </m:r>
                    <m:r>
                      <a:rPr lang="en-US" i="1">
                        <a:latin typeface="Cambria Math"/>
                      </a:rPr>
                      <m:t>(</m:t>
                    </m:r>
                    <m:r>
                      <a:rPr lang="en-US" b="1" i="1">
                        <a:latin typeface="Cambria Math"/>
                      </a:rPr>
                      <m:t>𝑬</m:t>
                    </m:r>
                    <m:r>
                      <a:rPr lang="en-US" b="1" i="1">
                        <a:latin typeface="Cambria Math"/>
                      </a:rPr>
                      <m:t>)</m:t>
                    </m:r>
                  </m:oMath>
                </a14:m>
                <a:r>
                  <a:rPr lang="en-US" b="1" dirty="0"/>
                  <a:t> </a:t>
                </a:r>
                <a:r>
                  <a:rPr lang="en-US" dirty="0"/>
                  <a:t>is the likelihood of the evidence</a:t>
                </a:r>
                <a:endParaRPr lang="en-US" b="1" dirty="0"/>
              </a:p>
            </p:txBody>
          </p:sp>
        </mc:Choice>
        <mc:Fallback xmlns="">
          <p:sp>
            <p:nvSpPr>
              <p:cNvPr id="3" name="Content Placeholder 2">
                <a:extLst>
                  <a:ext uri="{FF2B5EF4-FFF2-40B4-BE49-F238E27FC236}">
                    <a16:creationId xmlns:a16="http://schemas.microsoft.com/office/drawing/2014/main" id="{EE0B9176-1B62-074E-A4F7-7FB86B565808}"/>
                  </a:ext>
                </a:extLst>
              </p:cNvPr>
              <p:cNvSpPr>
                <a:spLocks noGrp="1" noRot="1" noChangeAspect="1" noMove="1" noResize="1" noEditPoints="1" noAdjustHandles="1" noChangeArrowheads="1" noChangeShapeType="1" noTextEdit="1"/>
              </p:cNvSpPr>
              <p:nvPr>
                <p:ph idx="1"/>
              </p:nvPr>
            </p:nvSpPr>
            <p:spPr>
              <a:xfrm>
                <a:off x="2231136" y="2638043"/>
                <a:ext cx="7729728" cy="4009891"/>
              </a:xfrm>
              <a:blipFill>
                <a:blip r:embed="rId3"/>
                <a:stretch>
                  <a:fillRect l="-4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A87CBC0-19FA-134E-99A9-88144B018950}"/>
              </a:ext>
            </a:extLst>
          </p:cNvPr>
          <p:cNvSpPr txBox="1"/>
          <p:nvPr/>
        </p:nvSpPr>
        <p:spPr>
          <a:xfrm>
            <a:off x="9638270" y="2743200"/>
            <a:ext cx="2211952" cy="646331"/>
          </a:xfrm>
          <a:prstGeom prst="rect">
            <a:avLst/>
          </a:prstGeom>
          <a:noFill/>
        </p:spPr>
        <p:txBody>
          <a:bodyPr wrap="none" rtlCol="0">
            <a:spAutoFit/>
          </a:bodyPr>
          <a:lstStyle/>
          <a:p>
            <a:r>
              <a:rPr lang="en-US" dirty="0"/>
              <a:t>E:  Full Text of Review</a:t>
            </a:r>
          </a:p>
          <a:p>
            <a:r>
              <a:rPr lang="en-US" dirty="0"/>
              <a:t>C:  Health Violation</a:t>
            </a:r>
          </a:p>
        </p:txBody>
      </p:sp>
    </p:spTree>
    <p:extLst>
      <p:ext uri="{BB962C8B-B14F-4D97-AF65-F5344CB8AC3E}">
        <p14:creationId xmlns:p14="http://schemas.microsoft.com/office/powerpoint/2010/main" val="3868957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Bayes Rule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a:bodyPr>
              <a:lstStyle/>
              <a:p>
                <a:endParaRPr lang="en-US"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300" i="1" dirty="0">
                          <a:latin typeface="Cambria Math"/>
                        </a:rPr>
                        <m:t>𝑝</m:t>
                      </m:r>
                      <m:d>
                        <m:dPr>
                          <m:ctrlPr>
                            <a:rPr lang="en-US" sz="2300" i="1" dirty="0">
                              <a:latin typeface="Cambria Math" panose="02040503050406030204" pitchFamily="18" charset="0"/>
                            </a:rPr>
                          </m:ctrlPr>
                        </m:dPr>
                        <m:e>
                          <m:r>
                            <a:rPr lang="en-US" sz="2300" b="1" i="1" dirty="0">
                              <a:latin typeface="Cambria Math"/>
                            </a:rPr>
                            <m:t>𝑬</m:t>
                          </m:r>
                        </m:e>
                        <m:e>
                          <m:r>
                            <a:rPr lang="en-US" sz="2300" i="1" dirty="0">
                              <a:latin typeface="Cambria Math"/>
                            </a:rPr>
                            <m:t>𝑐</m:t>
                          </m:r>
                        </m:e>
                      </m:d>
                      <m:r>
                        <a:rPr lang="en-US" sz="2300" i="1" dirty="0">
                          <a:latin typeface="Cambria Math"/>
                        </a:rPr>
                        <m:t>= </m:t>
                      </m:r>
                      <m:r>
                        <a:rPr lang="en-US" sz="2300" i="1" dirty="0">
                          <a:latin typeface="Cambria Math"/>
                        </a:rPr>
                        <m:t>𝑝</m:t>
                      </m:r>
                      <m:d>
                        <m:dPr>
                          <m:endChr m:val="|"/>
                          <m:ctrlPr>
                            <a:rPr lang="en-US" sz="2300" i="1" dirty="0">
                              <a:latin typeface="Cambria Math" panose="02040503050406030204" pitchFamily="18" charset="0"/>
                            </a:rPr>
                          </m:ctrlPr>
                        </m:dPr>
                        <m:e>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1</m:t>
                              </m:r>
                            </m:sub>
                          </m:sSub>
                          <m:r>
                            <a:rPr lang="en-US" sz="2300" i="1" dirty="0">
                              <a:latin typeface="Cambria Math"/>
                            </a:rPr>
                            <m:t> ∧ </m:t>
                          </m:r>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2</m:t>
                              </m:r>
                            </m:sub>
                          </m:sSub>
                          <m:r>
                            <a:rPr lang="en-US" sz="2300" i="1" dirty="0">
                              <a:latin typeface="Cambria Math"/>
                            </a:rPr>
                            <m:t> ∧ … ∧</m:t>
                          </m:r>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𝑘</m:t>
                              </m:r>
                            </m:sub>
                          </m:sSub>
                        </m:e>
                      </m:d>
                      <m:r>
                        <a:rPr lang="en-US" sz="2300" i="1" dirty="0">
                          <a:latin typeface="Cambria Math"/>
                        </a:rPr>
                        <m:t>𝑐</m:t>
                      </m:r>
                      <m:r>
                        <a:rPr lang="en-US" sz="2300" i="1" dirty="0">
                          <a:latin typeface="Cambria Math"/>
                        </a:rPr>
                        <m:t>)</m:t>
                      </m:r>
                    </m:oMath>
                  </m:oMathPara>
                </a14:m>
                <a:endParaRPr lang="en-US" sz="2300" dirty="0"/>
              </a:p>
              <a:p>
                <a:endParaRPr lang="en-US" sz="2000" dirty="0"/>
              </a:p>
              <a:p>
                <a:r>
                  <a:rPr lang="en-US" sz="2000" b="1" dirty="0"/>
                  <a:t>Bayesian methods for data science </a:t>
                </a:r>
                <a:r>
                  <a:rPr lang="en-US" sz="2000" dirty="0"/>
                  <a:t>deal with this issue by making </a:t>
                </a:r>
                <a:r>
                  <a:rPr lang="en-US" sz="2000" dirty="0">
                    <a:solidFill>
                      <a:srgbClr val="7A0019"/>
                    </a:solidFill>
                  </a:rPr>
                  <a:t>assumptions of probabilistic independence</a:t>
                </a:r>
              </a:p>
            </p:txBody>
          </p:sp>
        </mc:Choice>
        <mc:Fallback xmlns="">
          <p:sp>
            <p:nvSpPr>
              <p:cNvPr id="3" name="Content Placeholder 2">
                <a:extLst>
                  <a:ext uri="{FF2B5EF4-FFF2-40B4-BE49-F238E27FC236}">
                    <a16:creationId xmlns:a16="http://schemas.microsoft.com/office/drawing/2014/main" id="{EE0B9176-1B62-074E-A4F7-7FB86B565808}"/>
                  </a:ext>
                </a:extLst>
              </p:cNvPr>
              <p:cNvSpPr>
                <a:spLocks noGrp="1" noRot="1" noChangeAspect="1" noMove="1" noResize="1" noEditPoints="1" noAdjustHandles="1" noChangeArrowheads="1" noChangeShapeType="1" noTextEdit="1"/>
              </p:cNvSpPr>
              <p:nvPr>
                <p:ph idx="1"/>
              </p:nvPr>
            </p:nvSpPr>
            <p:spPr>
              <a:xfrm>
                <a:off x="2231136" y="2638043"/>
                <a:ext cx="7729728" cy="4009891"/>
              </a:xfrm>
              <a:blipFill>
                <a:blip r:embed="rId3"/>
                <a:stretch>
                  <a:fillRect l="-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A4B0AE-632C-7145-A0A1-550CF248E4D2}"/>
                  </a:ext>
                </a:extLst>
              </p:cNvPr>
              <p:cNvSpPr txBox="1"/>
              <p:nvPr/>
            </p:nvSpPr>
            <p:spPr>
              <a:xfrm>
                <a:off x="9366422" y="2977979"/>
                <a:ext cx="2445028"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a:rPr>
                          <m:t>𝑒</m:t>
                        </m:r>
                      </m:e>
                      <m:sub>
                        <m:r>
                          <a:rPr lang="en-US" b="0" i="1" dirty="0" smtClean="0">
                            <a:latin typeface="Cambria Math" panose="02040503050406030204" pitchFamily="18" charset="0"/>
                          </a:rPr>
                          <m:t>𝑘</m:t>
                        </m:r>
                      </m:sub>
                    </m:sSub>
                    <m:r>
                      <a:rPr lang="en-US" i="1" dirty="0">
                        <a:latin typeface="Cambria Math" panose="02040503050406030204" pitchFamily="18" charset="0"/>
                      </a:rPr>
                      <m:t> </m:t>
                    </m:r>
                  </m:oMath>
                </a14:m>
                <a:r>
                  <a:rPr lang="en-US" dirty="0"/>
                  <a:t>:  k</a:t>
                </a:r>
                <a:r>
                  <a:rPr lang="en-US" baseline="30000" dirty="0"/>
                  <a:t>th</a:t>
                </a:r>
                <a:r>
                  <a:rPr lang="en-US" dirty="0"/>
                  <a:t> word in Review</a:t>
                </a:r>
              </a:p>
            </p:txBody>
          </p:sp>
        </mc:Choice>
        <mc:Fallback xmlns="">
          <p:sp>
            <p:nvSpPr>
              <p:cNvPr id="4" name="TextBox 3">
                <a:extLst>
                  <a:ext uri="{FF2B5EF4-FFF2-40B4-BE49-F238E27FC236}">
                    <a16:creationId xmlns:a16="http://schemas.microsoft.com/office/drawing/2014/main" id="{14A4B0AE-632C-7145-A0A1-550CF248E4D2}"/>
                  </a:ext>
                </a:extLst>
              </p:cNvPr>
              <p:cNvSpPr txBox="1">
                <a:spLocks noRot="1" noChangeAspect="1" noMove="1" noResize="1" noEditPoints="1" noAdjustHandles="1" noChangeArrowheads="1" noChangeShapeType="1" noTextEdit="1"/>
              </p:cNvSpPr>
              <p:nvPr/>
            </p:nvSpPr>
            <p:spPr>
              <a:xfrm>
                <a:off x="9366422" y="2977979"/>
                <a:ext cx="2445028" cy="369332"/>
              </a:xfrm>
              <a:prstGeom prst="rect">
                <a:avLst/>
              </a:prstGeom>
              <a:blipFill>
                <a:blip r:embed="rId4"/>
                <a:stretch>
                  <a:fillRect t="-3226" b="-19355"/>
                </a:stretch>
              </a:blipFill>
            </p:spPr>
            <p:txBody>
              <a:bodyPr/>
              <a:lstStyle/>
              <a:p>
                <a:r>
                  <a:rPr lang="en-US">
                    <a:noFill/>
                  </a:rPr>
                  <a:t> </a:t>
                </a:r>
              </a:p>
            </p:txBody>
          </p:sp>
        </mc:Fallback>
      </mc:AlternateContent>
    </p:spTree>
    <p:extLst>
      <p:ext uri="{BB962C8B-B14F-4D97-AF65-F5344CB8AC3E}">
        <p14:creationId xmlns:p14="http://schemas.microsoft.com/office/powerpoint/2010/main" val="170728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Conditional Independence and Naïve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a:bodyPr>
              <a:lstStyle/>
              <a:p>
                <a:r>
                  <a:rPr lang="en-US" sz="2300" dirty="0"/>
                  <a:t>Mathematically, assuming conditional independence:</a:t>
                </a:r>
              </a:p>
              <a:p>
                <a:pPr lvl="2"/>
                <a:endParaRPr lang="en-US" dirty="0"/>
              </a:p>
              <a:p>
                <a:pPr marL="0" indent="0">
                  <a:buNone/>
                </a:pPr>
                <a14:m>
                  <m:oMathPara xmlns:m="http://schemas.openxmlformats.org/officeDocument/2006/math">
                    <m:oMathParaPr>
                      <m:jc m:val="centerGroup"/>
                    </m:oMathParaPr>
                    <m:oMath xmlns:m="http://schemas.openxmlformats.org/officeDocument/2006/math">
                      <m:r>
                        <a:rPr lang="en-US" sz="2300" i="1" dirty="0">
                          <a:latin typeface="Cambria Math"/>
                        </a:rPr>
                        <m:t>𝑝</m:t>
                      </m:r>
                      <m:d>
                        <m:dPr>
                          <m:ctrlPr>
                            <a:rPr lang="en-US" sz="2300" i="1" dirty="0">
                              <a:latin typeface="Cambria Math" panose="02040503050406030204" pitchFamily="18" charset="0"/>
                            </a:rPr>
                          </m:ctrlPr>
                        </m:dPr>
                        <m:e>
                          <m:r>
                            <a:rPr lang="en-US" sz="2300" b="1" i="1" dirty="0">
                              <a:latin typeface="Cambria Math"/>
                            </a:rPr>
                            <m:t>𝑬</m:t>
                          </m:r>
                        </m:e>
                        <m:e>
                          <m:r>
                            <a:rPr lang="en-US" sz="2300" i="1" dirty="0">
                              <a:latin typeface="Cambria Math"/>
                            </a:rPr>
                            <m:t>𝑐</m:t>
                          </m:r>
                        </m:e>
                      </m:d>
                      <m:r>
                        <a:rPr lang="en-US" sz="2300" i="1" dirty="0">
                          <a:latin typeface="Cambria Math"/>
                        </a:rPr>
                        <m:t>= </m:t>
                      </m:r>
                      <m:r>
                        <a:rPr lang="en-US" sz="2300" i="1" dirty="0">
                          <a:latin typeface="Cambria Math"/>
                        </a:rPr>
                        <m:t>𝑝</m:t>
                      </m:r>
                      <m:d>
                        <m:dPr>
                          <m:endChr m:val="|"/>
                          <m:ctrlPr>
                            <a:rPr lang="en-US" sz="2300" i="1" dirty="0">
                              <a:latin typeface="Cambria Math" panose="02040503050406030204" pitchFamily="18" charset="0"/>
                            </a:rPr>
                          </m:ctrlPr>
                        </m:dPr>
                        <m:e>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1</m:t>
                              </m:r>
                            </m:sub>
                          </m:sSub>
                          <m:r>
                            <a:rPr lang="en-US" sz="2300" i="1" dirty="0">
                              <a:latin typeface="Cambria Math"/>
                            </a:rPr>
                            <m:t> ∧ </m:t>
                          </m:r>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2</m:t>
                              </m:r>
                            </m:sub>
                          </m:sSub>
                          <m:r>
                            <a:rPr lang="en-US" sz="2300" i="1" dirty="0">
                              <a:latin typeface="Cambria Math"/>
                            </a:rPr>
                            <m:t> ∧ … ∧</m:t>
                          </m:r>
                          <m:sSub>
                            <m:sSubPr>
                              <m:ctrlPr>
                                <a:rPr lang="en-US" sz="2300" i="1" dirty="0">
                                  <a:latin typeface="Cambria Math" panose="02040503050406030204" pitchFamily="18" charset="0"/>
                                </a:rPr>
                              </m:ctrlPr>
                            </m:sSubPr>
                            <m:e>
                              <m:r>
                                <a:rPr lang="en-US" sz="2300" i="1" dirty="0">
                                  <a:latin typeface="Cambria Math"/>
                                </a:rPr>
                                <m:t>𝑒</m:t>
                              </m:r>
                            </m:e>
                            <m:sub>
                              <m:r>
                                <a:rPr lang="en-US" sz="2300" i="1" dirty="0">
                                  <a:latin typeface="Cambria Math"/>
                                </a:rPr>
                                <m:t>𝑘</m:t>
                              </m:r>
                            </m:sub>
                          </m:sSub>
                        </m:e>
                      </m:d>
                      <m:r>
                        <a:rPr lang="en-US" sz="2300" i="1" dirty="0">
                          <a:latin typeface="Cambria Math"/>
                        </a:rPr>
                        <m:t>𝑐</m:t>
                      </m:r>
                      <m:r>
                        <a:rPr lang="en-US" sz="2300" i="1" dirty="0">
                          <a:latin typeface="Cambria Math"/>
                        </a:rPr>
                        <m:t>)</m:t>
                      </m:r>
                    </m:oMath>
                    <m:oMath xmlns:m="http://schemas.openxmlformats.org/officeDocument/2006/math">
                      <m:r>
                        <a:rPr lang="en-US" sz="2300">
                          <a:latin typeface="Cambria Math"/>
                        </a:rPr>
                        <m:t>              </m:t>
                      </m:r>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1</m:t>
                              </m:r>
                            </m:sub>
                          </m:sSub>
                        </m:e>
                        <m:e>
                          <m:r>
                            <a:rPr lang="en-US" sz="2300" i="1">
                              <a:latin typeface="Cambria Math"/>
                            </a:rPr>
                            <m:t>𝑐</m:t>
                          </m:r>
                        </m:e>
                      </m:d>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2</m:t>
                              </m:r>
                            </m:sub>
                          </m:sSub>
                        </m:e>
                        <m:e>
                          <m:r>
                            <a:rPr lang="en-US" sz="2300" i="1">
                              <a:latin typeface="Cambria Math"/>
                            </a:rPr>
                            <m:t>𝑐</m:t>
                          </m:r>
                        </m:e>
                      </m:d>
                      <m:r>
                        <a:rPr lang="en-US" sz="2300" i="1">
                          <a:latin typeface="Cambria Math"/>
                        </a:rPr>
                        <m:t>×…×</m:t>
                      </m:r>
                      <m:r>
                        <a:rPr lang="en-US" sz="2300" i="1">
                          <a:latin typeface="Cambria Math"/>
                        </a:rPr>
                        <m:t>𝑝</m:t>
                      </m:r>
                      <m:r>
                        <a:rPr lang="en-US" sz="2300" i="1">
                          <a:latin typeface="Cambria Math"/>
                        </a:rPr>
                        <m:t>(</m:t>
                      </m:r>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𝑘</m:t>
                          </m:r>
                        </m:sub>
                      </m:sSub>
                      <m:r>
                        <a:rPr lang="en-US" sz="2300" i="1">
                          <a:latin typeface="Cambria Math"/>
                        </a:rPr>
                        <m:t>|</m:t>
                      </m:r>
                      <m:r>
                        <a:rPr lang="en-US" sz="2300" i="1">
                          <a:latin typeface="Cambria Math"/>
                        </a:rPr>
                        <m:t>𝑐</m:t>
                      </m:r>
                      <m:r>
                        <a:rPr lang="en-US" sz="2300" i="1">
                          <a:latin typeface="Cambria Math"/>
                        </a:rPr>
                        <m:t>)</m:t>
                      </m:r>
                    </m:oMath>
                  </m:oMathPara>
                </a14:m>
                <a:endParaRPr lang="en-US" sz="2300" dirty="0"/>
              </a:p>
              <a:p>
                <a:endParaRPr lang="en-US" sz="2300" dirty="0"/>
              </a:p>
              <a:p>
                <a:r>
                  <a:rPr lang="en-US" sz="2300" dirty="0"/>
                  <a:t>Hence, the posterior probability is given by:</a:t>
                </a:r>
              </a:p>
              <a:p>
                <a:pPr lvl="2"/>
                <a:endParaRPr lang="en-US" sz="1700" dirty="0"/>
              </a:p>
              <a:p>
                <a:pPr marL="0" indent="0">
                  <a:buNone/>
                </a:pPr>
                <a14:m>
                  <m:oMathPara xmlns:m="http://schemas.openxmlformats.org/officeDocument/2006/math">
                    <m:oMathParaPr>
                      <m:jc m:val="centerGroup"/>
                    </m:oMathParaPr>
                    <m:oMath xmlns:m="http://schemas.openxmlformats.org/officeDocument/2006/math">
                      <m:r>
                        <a:rPr lang="en-US" sz="2300" i="1">
                          <a:latin typeface="Cambria Math" panose="02040503050406030204" pitchFamily="18" charset="0"/>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𝑐</m:t>
                              </m:r>
                            </m:e>
                            <m:sub>
                              <m:r>
                                <a:rPr lang="en-US" sz="2300" i="1">
                                  <a:latin typeface="Cambria Math" panose="02040503050406030204" pitchFamily="18" charset="0"/>
                                </a:rPr>
                                <m:t>0</m:t>
                              </m:r>
                            </m:sub>
                          </m:sSub>
                        </m:e>
                        <m:e>
                          <m:r>
                            <a:rPr lang="en-US" sz="2300" b="1" i="1">
                              <a:latin typeface="Cambria Math" panose="02040503050406030204" pitchFamily="18" charset="0"/>
                            </a:rPr>
                            <m:t>𝑬</m:t>
                          </m:r>
                        </m:e>
                      </m:d>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1</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0</m:t>
                                  </m:r>
                                </m:sub>
                              </m:sSub>
                            </m:e>
                          </m:d>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2</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0</m:t>
                                  </m:r>
                                </m:sub>
                              </m:sSub>
                            </m:e>
                          </m:d>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𝑘</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0</m:t>
                                  </m:r>
                                </m:sub>
                              </m:sSub>
                            </m:e>
                          </m:d>
                          <m:r>
                            <a:rPr lang="en-US" sz="2300" i="1">
                              <a:latin typeface="Cambria Math" panose="02040503050406030204" pitchFamily="18" charset="0"/>
                            </a:rPr>
                            <m:t>×</m:t>
                          </m:r>
                          <m:r>
                            <a:rPr lang="en-US" sz="2300" i="1">
                              <a:latin typeface="Cambria Math" panose="02040503050406030204" pitchFamily="18" charset="0"/>
                            </a:rPr>
                            <m:t>𝑝</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𝑐</m:t>
                              </m:r>
                            </m:e>
                            <m:sub>
                              <m:r>
                                <a:rPr lang="en-US" sz="2300" i="1">
                                  <a:latin typeface="Cambria Math" panose="02040503050406030204" pitchFamily="18" charset="0"/>
                                </a:rPr>
                                <m:t>0</m:t>
                              </m:r>
                            </m:sub>
                          </m:sSub>
                          <m:r>
                            <a:rPr lang="en-US" sz="2300" i="1">
                              <a:latin typeface="Cambria Math" panose="02040503050406030204" pitchFamily="18" charset="0"/>
                            </a:rPr>
                            <m:t>)</m:t>
                          </m:r>
                        </m:num>
                        <m:den>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1</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0</m:t>
                                  </m:r>
                                </m:sub>
                              </m:sSub>
                            </m:e>
                          </m:d>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𝑘</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0</m:t>
                                  </m:r>
                                </m:sub>
                              </m:sSub>
                            </m:e>
                          </m:d>
                          <m:r>
                            <a:rPr lang="en-US" sz="2300" i="1">
                              <a:latin typeface="Cambria Math"/>
                            </a:rPr>
                            <m:t>+</m:t>
                          </m:r>
                          <m:r>
                            <a:rPr lang="en-US" sz="2300" i="1">
                              <a:latin typeface="Cambria Math"/>
                            </a:rPr>
                            <m:t>𝑝</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1</m:t>
                                  </m:r>
                                </m:sub>
                              </m:sSub>
                            </m:e>
                            <m:e>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1</m:t>
                                  </m:r>
                                </m:sub>
                              </m:sSub>
                            </m:e>
                          </m:d>
                          <m:r>
                            <a:rPr lang="en-US" sz="2300" i="1">
                              <a:latin typeface="Cambria Math"/>
                            </a:rPr>
                            <m:t>×…×</m:t>
                          </m:r>
                          <m:r>
                            <a:rPr lang="en-US" sz="2300" i="1">
                              <a:latin typeface="Cambria Math"/>
                            </a:rPr>
                            <m:t>𝑝</m:t>
                          </m:r>
                          <m:r>
                            <a:rPr lang="en-US" sz="2300" i="1">
                              <a:latin typeface="Cambria Math"/>
                            </a:rPr>
                            <m:t>(</m:t>
                          </m:r>
                          <m:sSub>
                            <m:sSubPr>
                              <m:ctrlPr>
                                <a:rPr lang="en-US" sz="2300" i="1">
                                  <a:latin typeface="Cambria Math" panose="02040503050406030204" pitchFamily="18" charset="0"/>
                                </a:rPr>
                              </m:ctrlPr>
                            </m:sSubPr>
                            <m:e>
                              <m:r>
                                <a:rPr lang="en-US" sz="2300" i="1">
                                  <a:latin typeface="Cambria Math"/>
                                </a:rPr>
                                <m:t>𝑒</m:t>
                              </m:r>
                            </m:e>
                            <m:sub>
                              <m:r>
                                <a:rPr lang="en-US" sz="2300" i="1">
                                  <a:latin typeface="Cambria Math"/>
                                </a:rPr>
                                <m:t>𝑘</m:t>
                              </m:r>
                            </m:sub>
                          </m:sSub>
                          <m:r>
                            <a:rPr lang="en-US" sz="2300" i="1">
                              <a:latin typeface="Cambria Math"/>
                            </a:rPr>
                            <m:t>|</m:t>
                          </m:r>
                          <m:sSub>
                            <m:sSubPr>
                              <m:ctrlPr>
                                <a:rPr lang="en-US" sz="2300" i="1">
                                  <a:latin typeface="Cambria Math" panose="02040503050406030204" pitchFamily="18" charset="0"/>
                                </a:rPr>
                              </m:ctrlPr>
                            </m:sSubPr>
                            <m:e>
                              <m:r>
                                <a:rPr lang="en-US" sz="2300" i="1">
                                  <a:latin typeface="Cambria Math"/>
                                </a:rPr>
                                <m:t>𝑐</m:t>
                              </m:r>
                            </m:e>
                            <m:sub>
                              <m:r>
                                <a:rPr lang="en-US" sz="2300" i="1">
                                  <a:latin typeface="Cambria Math"/>
                                </a:rPr>
                                <m:t>1</m:t>
                              </m:r>
                            </m:sub>
                          </m:sSub>
                          <m:r>
                            <a:rPr lang="en-US" sz="2300" i="1">
                              <a:latin typeface="Cambria Math"/>
                            </a:rPr>
                            <m:t>)</m:t>
                          </m:r>
                        </m:den>
                      </m:f>
                    </m:oMath>
                  </m:oMathPara>
                </a14:m>
                <a:endParaRPr lang="en-US" sz="2300" dirty="0"/>
              </a:p>
            </p:txBody>
          </p:sp>
        </mc:Choice>
        <mc:Fallback xmlns="">
          <p:sp>
            <p:nvSpPr>
              <p:cNvPr id="3" name="Content Placeholder 2">
                <a:extLst>
                  <a:ext uri="{FF2B5EF4-FFF2-40B4-BE49-F238E27FC236}">
                    <a16:creationId xmlns:a16="http://schemas.microsoft.com/office/drawing/2014/main" id="{EE0B9176-1B62-074E-A4F7-7FB86B565808}"/>
                  </a:ext>
                </a:extLst>
              </p:cNvPr>
              <p:cNvSpPr>
                <a:spLocks noGrp="1" noRot="1" noChangeAspect="1" noMove="1" noResize="1" noEditPoints="1" noAdjustHandles="1" noChangeArrowheads="1" noChangeShapeType="1" noTextEdit="1"/>
              </p:cNvSpPr>
              <p:nvPr>
                <p:ph idx="1"/>
              </p:nvPr>
            </p:nvSpPr>
            <p:spPr>
              <a:xfrm>
                <a:off x="2231136" y="2638043"/>
                <a:ext cx="7729728" cy="4009891"/>
              </a:xfrm>
              <a:blipFill>
                <a:blip r:embed="rId3"/>
                <a:stretch>
                  <a:fillRect l="-985" t="-949"/>
                </a:stretch>
              </a:blipFill>
            </p:spPr>
            <p:txBody>
              <a:bodyPr/>
              <a:lstStyle/>
              <a:p>
                <a:r>
                  <a:rPr lang="en-US">
                    <a:noFill/>
                  </a:rPr>
                  <a:t> </a:t>
                </a:r>
              </a:p>
            </p:txBody>
          </p:sp>
        </mc:Fallback>
      </mc:AlternateContent>
    </p:spTree>
    <p:extLst>
      <p:ext uri="{BB962C8B-B14F-4D97-AF65-F5344CB8AC3E}">
        <p14:creationId xmlns:p14="http://schemas.microsoft.com/office/powerpoint/2010/main" val="87165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Text is Difficult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Text is “unstructured”</a:t>
            </a:r>
          </a:p>
          <a:p>
            <a:pPr lvl="2">
              <a:buFont typeface="Arial" panose="020B0604020202020204" pitchFamily="34" charset="0"/>
              <a:buChar char="•"/>
            </a:pPr>
            <a:r>
              <a:rPr lang="en-US" dirty="0"/>
              <a:t>Linguistic structure is intended for human communication and not computers</a:t>
            </a:r>
          </a:p>
          <a:p>
            <a:pPr>
              <a:buFont typeface="Arial" panose="020B0604020202020204" pitchFamily="34" charset="0"/>
              <a:buChar char="•"/>
            </a:pPr>
            <a:r>
              <a:rPr lang="en-US" dirty="0"/>
              <a:t>Word order matters sometimes</a:t>
            </a:r>
          </a:p>
          <a:p>
            <a:pPr>
              <a:buFont typeface="Arial" panose="020B0604020202020204" pitchFamily="34" charset="0"/>
              <a:buChar char="•"/>
            </a:pPr>
            <a:r>
              <a:rPr lang="en-US" dirty="0"/>
              <a:t>Text can be dirty</a:t>
            </a:r>
          </a:p>
          <a:p>
            <a:pPr lvl="2">
              <a:buFont typeface="Arial" panose="020B0604020202020204" pitchFamily="34" charset="0"/>
              <a:buChar char="•"/>
            </a:pPr>
            <a:r>
              <a:rPr lang="en-US" dirty="0"/>
              <a:t>People write ungrammatically, misspell words, abbreviate unpredictably, and punctuate randomly</a:t>
            </a:r>
          </a:p>
          <a:p>
            <a:pPr lvl="2">
              <a:buFont typeface="Arial" panose="020B0604020202020204" pitchFamily="34" charset="0"/>
              <a:buChar char="•"/>
            </a:pPr>
            <a:r>
              <a:rPr lang="en-US" dirty="0"/>
              <a:t>synonyms, </a:t>
            </a:r>
            <a:r>
              <a:rPr lang="en-US" dirty="0" err="1"/>
              <a:t>homograms</a:t>
            </a:r>
            <a:r>
              <a:rPr lang="en-US" dirty="0"/>
              <a:t>, abbreviations, etc.</a:t>
            </a:r>
          </a:p>
          <a:p>
            <a:pPr>
              <a:buFont typeface="Arial" panose="020B0604020202020204" pitchFamily="34" charset="0"/>
              <a:buChar char="•"/>
            </a:pPr>
            <a:r>
              <a:rPr lang="en-US" dirty="0"/>
              <a:t>Context matters</a:t>
            </a:r>
          </a:p>
        </p:txBody>
      </p:sp>
    </p:spTree>
    <p:extLst>
      <p:ext uri="{BB962C8B-B14F-4D97-AF65-F5344CB8AC3E}">
        <p14:creationId xmlns:p14="http://schemas.microsoft.com/office/powerpoint/2010/main" val="28819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Advantages and Disadvantages of Naïve Bayes</a:t>
            </a:r>
          </a:p>
        </p:txBody>
      </p:sp>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3"/>
            <a:ext cx="7729728" cy="4009891"/>
          </a:xfrm>
        </p:spPr>
        <p:txBody>
          <a:bodyPr>
            <a:normAutofit/>
          </a:bodyPr>
          <a:lstStyle/>
          <a:p>
            <a:r>
              <a:rPr lang="en-US" sz="2000" dirty="0"/>
              <a:t>Very simple classifier</a:t>
            </a:r>
          </a:p>
          <a:p>
            <a:r>
              <a:rPr lang="en-US" sz="2000" dirty="0"/>
              <a:t>Efficient in terms of both storage space and computation time</a:t>
            </a:r>
          </a:p>
          <a:p>
            <a:r>
              <a:rPr lang="en-US" sz="2000" dirty="0"/>
              <a:t>Performs well in many real-world applications</a:t>
            </a:r>
          </a:p>
          <a:p>
            <a:r>
              <a:rPr lang="en-US" sz="2000" dirty="0"/>
              <a:t>Non-accurate class probability estimation</a:t>
            </a:r>
          </a:p>
          <a:p>
            <a:r>
              <a:rPr lang="en-US" sz="2000" dirty="0">
                <a:solidFill>
                  <a:srgbClr val="7A0019"/>
                </a:solidFill>
              </a:rPr>
              <a:t>Incremental learner</a:t>
            </a:r>
          </a:p>
        </p:txBody>
      </p:sp>
    </p:spTree>
    <p:extLst>
      <p:ext uri="{BB962C8B-B14F-4D97-AF65-F5344CB8AC3E}">
        <p14:creationId xmlns:p14="http://schemas.microsoft.com/office/powerpoint/2010/main" val="362592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Representation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000" b="1" dirty="0"/>
              <a:t>Goal</a:t>
            </a:r>
            <a:r>
              <a:rPr lang="en-US" sz="2000" dirty="0"/>
              <a:t>: Take a set of documents -each of which is a relatively free-form sequence of words- and turn it into our familiar feature-vector form</a:t>
            </a:r>
          </a:p>
          <a:p>
            <a:pPr>
              <a:buFont typeface="Arial" panose="020B0604020202020204" pitchFamily="34" charset="0"/>
              <a:buChar char="•"/>
            </a:pPr>
            <a:r>
              <a:rPr lang="en-US" sz="2000" dirty="0"/>
              <a:t>A collection of documents is called a </a:t>
            </a:r>
            <a:r>
              <a:rPr lang="en-US" sz="2000" i="1" dirty="0">
                <a:solidFill>
                  <a:schemeClr val="accent1">
                    <a:lumMod val="50000"/>
                  </a:schemeClr>
                </a:solidFill>
              </a:rPr>
              <a:t>corpus</a:t>
            </a:r>
          </a:p>
          <a:p>
            <a:pPr>
              <a:buFont typeface="Arial" panose="020B0604020202020204" pitchFamily="34" charset="0"/>
              <a:buChar char="•"/>
            </a:pPr>
            <a:r>
              <a:rPr lang="en-US" sz="2000" i="1" dirty="0"/>
              <a:t>A </a:t>
            </a:r>
            <a:r>
              <a:rPr lang="en-US" sz="2000" i="1" dirty="0">
                <a:solidFill>
                  <a:schemeClr val="accent1">
                    <a:lumMod val="50000"/>
                  </a:schemeClr>
                </a:solidFill>
              </a:rPr>
              <a:t>document</a:t>
            </a:r>
            <a:r>
              <a:rPr lang="en-US" sz="2000" i="1" dirty="0"/>
              <a:t> is composed of individual </a:t>
            </a:r>
            <a:r>
              <a:rPr lang="en-US" sz="2000" i="1" dirty="0">
                <a:solidFill>
                  <a:schemeClr val="accent1">
                    <a:lumMod val="50000"/>
                  </a:schemeClr>
                </a:solidFill>
              </a:rPr>
              <a:t>tokens</a:t>
            </a:r>
            <a:r>
              <a:rPr lang="en-US" sz="2000" i="1" dirty="0"/>
              <a:t> or terms</a:t>
            </a:r>
          </a:p>
          <a:p>
            <a:pPr>
              <a:buFont typeface="Arial" panose="020B0604020202020204" pitchFamily="34" charset="0"/>
              <a:buChar char="•"/>
            </a:pPr>
            <a:r>
              <a:rPr lang="en-US" sz="2000" i="1" dirty="0"/>
              <a:t>Each document is one instance </a:t>
            </a:r>
          </a:p>
          <a:p>
            <a:pPr lvl="2">
              <a:buFont typeface="Arial" panose="020B0604020202020204" pitchFamily="34" charset="0"/>
              <a:buChar char="•"/>
            </a:pPr>
            <a:r>
              <a:rPr lang="en-US" sz="1800" i="1" dirty="0"/>
              <a:t>but we don’t know in advance what the features will be</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74505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3F39-7144-BD41-B6A9-00BE08CB84A4}"/>
              </a:ext>
            </a:extLst>
          </p:cNvPr>
          <p:cNvSpPr>
            <a:spLocks noGrp="1"/>
          </p:cNvSpPr>
          <p:nvPr>
            <p:ph type="title"/>
          </p:nvPr>
        </p:nvSpPr>
        <p:spPr/>
        <p:txBody>
          <a:bodyPr/>
          <a:lstStyle/>
          <a:p>
            <a:r>
              <a:rPr lang="en-US" dirty="0"/>
              <a:t>Text Representation</a:t>
            </a:r>
          </a:p>
        </p:txBody>
      </p:sp>
      <p:sp>
        <p:nvSpPr>
          <p:cNvPr id="3" name="Text Placeholder 2">
            <a:extLst>
              <a:ext uri="{FF2B5EF4-FFF2-40B4-BE49-F238E27FC236}">
                <a16:creationId xmlns:a16="http://schemas.microsoft.com/office/drawing/2014/main" id="{8D7F567C-2BEE-034F-87AC-9A6ECBAA3FD4}"/>
              </a:ext>
            </a:extLst>
          </p:cNvPr>
          <p:cNvSpPr>
            <a:spLocks noGrp="1"/>
          </p:cNvSpPr>
          <p:nvPr>
            <p:ph type="body" idx="1"/>
          </p:nvPr>
        </p:nvSpPr>
        <p:spPr/>
        <p:txBody>
          <a:bodyPr>
            <a:normAutofit/>
          </a:bodyPr>
          <a:lstStyle/>
          <a:p>
            <a:r>
              <a:rPr lang="en-US" sz="3600" dirty="0"/>
              <a:t>Bag of Words (BOW)</a:t>
            </a:r>
          </a:p>
        </p:txBody>
      </p:sp>
    </p:spTree>
    <p:extLst>
      <p:ext uri="{BB962C8B-B14F-4D97-AF65-F5344CB8AC3E}">
        <p14:creationId xmlns:p14="http://schemas.microsoft.com/office/powerpoint/2010/main" val="4016200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a:t>
            </a:r>
          </a:p>
        </p:txBody>
      </p:sp>
      <p:sp>
        <p:nvSpPr>
          <p:cNvPr id="3" name="Content Placeholder 2"/>
          <p:cNvSpPr>
            <a:spLocks noGrp="1"/>
          </p:cNvSpPr>
          <p:nvPr>
            <p:ph idx="1"/>
          </p:nvPr>
        </p:nvSpPr>
        <p:spPr>
          <a:xfrm>
            <a:off x="2268207" y="2588616"/>
            <a:ext cx="7729728" cy="4219956"/>
          </a:xfrm>
        </p:spPr>
        <p:txBody>
          <a:bodyPr>
            <a:noAutofit/>
          </a:bodyPr>
          <a:lstStyle/>
          <a:p>
            <a:pPr>
              <a:spcBef>
                <a:spcPts val="1800"/>
              </a:spcBef>
            </a:pPr>
            <a:r>
              <a:rPr lang="en-US" dirty="0"/>
              <a:t>Treat every document as just a collection of individual words </a:t>
            </a:r>
          </a:p>
          <a:p>
            <a:pPr lvl="2">
              <a:buFont typeface="Arial" panose="020B0604020202020204" pitchFamily="34" charset="0"/>
              <a:buChar char="•"/>
            </a:pPr>
            <a:r>
              <a:rPr lang="en-US" sz="1800" dirty="0"/>
              <a:t>Ignore grammar, word order, sentence structure, and (usually) punctuation</a:t>
            </a:r>
          </a:p>
          <a:p>
            <a:pPr lvl="2">
              <a:buFont typeface="Arial" panose="020B0604020202020204" pitchFamily="34" charset="0"/>
              <a:buChar char="•"/>
            </a:pPr>
            <a:r>
              <a:rPr lang="en-US" sz="1800" dirty="0"/>
              <a:t>Treat every word in a document as a potentially important keyword of the document</a:t>
            </a:r>
          </a:p>
          <a:p>
            <a:pPr>
              <a:spcBef>
                <a:spcPts val="1800"/>
              </a:spcBef>
            </a:pPr>
            <a:r>
              <a:rPr lang="en-US" dirty="0">
                <a:solidFill>
                  <a:schemeClr val="accent1">
                    <a:lumMod val="50000"/>
                  </a:schemeClr>
                </a:solidFill>
              </a:rPr>
              <a:t>What will be a feature’s value in a given document?</a:t>
            </a:r>
          </a:p>
          <a:p>
            <a:pPr lvl="2">
              <a:buFont typeface="Arial" panose="020B0604020202020204" pitchFamily="34" charset="0"/>
              <a:buChar char="•"/>
            </a:pPr>
            <a:r>
              <a:rPr lang="en-US" sz="1800" dirty="0"/>
              <a:t>Each document is represented by a one (if the token is present in the document) or a zero (the token is not present in the document)</a:t>
            </a:r>
          </a:p>
          <a:p>
            <a:pPr>
              <a:spcBef>
                <a:spcPts val="1800"/>
              </a:spcBef>
            </a:pPr>
            <a:r>
              <a:rPr lang="en-US" dirty="0"/>
              <a:t>Straightforward representation</a:t>
            </a:r>
          </a:p>
          <a:p>
            <a:pPr>
              <a:spcBef>
                <a:spcPts val="1800"/>
              </a:spcBef>
            </a:pPr>
            <a:r>
              <a:rPr lang="en-US" dirty="0"/>
              <a:t>Inexpensive to generate</a:t>
            </a:r>
          </a:p>
          <a:p>
            <a:pPr>
              <a:spcBef>
                <a:spcPts val="1800"/>
              </a:spcBef>
            </a:pPr>
            <a:r>
              <a:rPr lang="en-US" dirty="0"/>
              <a:t>Tends to work well for many tasks</a:t>
            </a:r>
          </a:p>
        </p:txBody>
      </p:sp>
    </p:spTree>
    <p:extLst>
      <p:ext uri="{BB962C8B-B14F-4D97-AF65-F5344CB8AC3E}">
        <p14:creationId xmlns:p14="http://schemas.microsoft.com/office/powerpoint/2010/main" val="24696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of Text</a:t>
            </a:r>
          </a:p>
        </p:txBody>
      </p:sp>
      <p:sp>
        <p:nvSpPr>
          <p:cNvPr id="3" name="Content Placeholder 2"/>
          <p:cNvSpPr>
            <a:spLocks noGrp="1"/>
          </p:cNvSpPr>
          <p:nvPr>
            <p:ph idx="1"/>
          </p:nvPr>
        </p:nvSpPr>
        <p:spPr>
          <a:xfrm>
            <a:off x="2231136" y="2638044"/>
            <a:ext cx="7729728" cy="3836897"/>
          </a:xfrm>
        </p:spPr>
        <p:txBody>
          <a:bodyPr>
            <a:noAutofit/>
          </a:bodyPr>
          <a:lstStyle/>
          <a:p>
            <a:r>
              <a:rPr lang="en-US" dirty="0"/>
              <a:t>The following steps should be performed:</a:t>
            </a:r>
          </a:p>
          <a:p>
            <a:pPr>
              <a:buFont typeface="Arial" panose="020B0604020202020204" pitchFamily="34" charset="0"/>
              <a:buChar char="•"/>
            </a:pPr>
            <a:r>
              <a:rPr lang="en-US" dirty="0"/>
              <a:t>The case should be normalized</a:t>
            </a:r>
          </a:p>
          <a:p>
            <a:pPr lvl="2">
              <a:buFont typeface="Arial" panose="020B0604020202020204" pitchFamily="34" charset="0"/>
              <a:buChar char="•"/>
            </a:pPr>
            <a:r>
              <a:rPr lang="en-US" dirty="0"/>
              <a:t>every term is in lowercase</a:t>
            </a:r>
          </a:p>
          <a:p>
            <a:pPr>
              <a:buFont typeface="Arial" panose="020B0604020202020204" pitchFamily="34" charset="0"/>
              <a:buChar char="•"/>
            </a:pPr>
            <a:r>
              <a:rPr lang="en-US" dirty="0"/>
              <a:t>Words should be stemmed</a:t>
            </a:r>
          </a:p>
          <a:p>
            <a:pPr lvl="2">
              <a:buFont typeface="Arial" panose="020B0604020202020204" pitchFamily="34" charset="0"/>
              <a:buChar char="•"/>
            </a:pPr>
            <a:r>
              <a:rPr lang="en-US" dirty="0"/>
              <a:t>suffixes are removed </a:t>
            </a:r>
          </a:p>
          <a:p>
            <a:pPr lvl="2">
              <a:buFont typeface="Arial" panose="020B0604020202020204" pitchFamily="34" charset="0"/>
              <a:buChar char="•"/>
            </a:pPr>
            <a:r>
              <a:rPr lang="en-US" dirty="0"/>
              <a:t>E.g. noun plurals are transformed to singular forms </a:t>
            </a:r>
          </a:p>
          <a:p>
            <a:pPr>
              <a:buFont typeface="Arial" panose="020B0604020202020204" pitchFamily="34" charset="0"/>
              <a:buChar char="•"/>
            </a:pPr>
            <a:r>
              <a:rPr lang="en-US" dirty="0">
                <a:solidFill>
                  <a:schemeClr val="accent1">
                    <a:lumMod val="50000"/>
                  </a:schemeClr>
                </a:solidFill>
              </a:rPr>
              <a:t>Stop-words</a:t>
            </a:r>
            <a:r>
              <a:rPr lang="en-US" dirty="0"/>
              <a:t> should be removed</a:t>
            </a:r>
          </a:p>
          <a:p>
            <a:pPr lvl="2">
              <a:buFont typeface="Arial" panose="020B0604020202020204" pitchFamily="34" charset="0"/>
              <a:buChar char="•"/>
            </a:pPr>
            <a:r>
              <a:rPr lang="en-US" dirty="0"/>
              <a:t>A stop-word is a very common word in English (or whatever language is being parsed)</a:t>
            </a:r>
          </a:p>
          <a:p>
            <a:pPr lvl="2">
              <a:buFont typeface="Arial" panose="020B0604020202020204" pitchFamily="34" charset="0"/>
              <a:buChar char="•"/>
            </a:pPr>
            <a:r>
              <a:rPr lang="en-US" dirty="0"/>
              <a:t>Typical words such as the words </a:t>
            </a:r>
            <a:r>
              <a:rPr lang="en-US" i="1" dirty="0"/>
              <a:t>the</a:t>
            </a:r>
            <a:r>
              <a:rPr lang="en-US" dirty="0"/>
              <a:t>, </a:t>
            </a:r>
            <a:r>
              <a:rPr lang="en-US" i="1" dirty="0"/>
              <a:t>and</a:t>
            </a:r>
            <a:r>
              <a:rPr lang="en-US" dirty="0"/>
              <a:t>, </a:t>
            </a:r>
            <a:r>
              <a:rPr lang="en-US" i="1" dirty="0"/>
              <a:t>of</a:t>
            </a:r>
            <a:r>
              <a:rPr lang="en-US" dirty="0"/>
              <a:t>, and </a:t>
            </a:r>
            <a:r>
              <a:rPr lang="en-US" i="1" dirty="0"/>
              <a:t>on</a:t>
            </a:r>
            <a:r>
              <a:rPr lang="en-US" dirty="0"/>
              <a:t> are removed</a:t>
            </a:r>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27616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32088</TotalTime>
  <Words>4046</Words>
  <Application>Microsoft Macintosh PowerPoint</Application>
  <PresentationFormat>Widescreen</PresentationFormat>
  <Paragraphs>455</Paragraphs>
  <Slides>50</Slides>
  <Notes>41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ＭＳ Ｐゴシック</vt:lpstr>
      <vt:lpstr>45 Helvetica Light</vt:lpstr>
      <vt:lpstr>Arial</vt:lpstr>
      <vt:lpstr>Calibri</vt:lpstr>
      <vt:lpstr>Cambria Math</vt:lpstr>
      <vt:lpstr>Estilo</vt:lpstr>
      <vt:lpstr>Gill Sans MT</vt:lpstr>
      <vt:lpstr>Rockwell</vt:lpstr>
      <vt:lpstr>Wingdings</vt:lpstr>
      <vt:lpstr>Parcel</vt:lpstr>
      <vt:lpstr> Machine Learning &amp; Public Policy Lecture 2: Text Analysis</vt:lpstr>
      <vt:lpstr>PowerPoint Presentation</vt:lpstr>
      <vt:lpstr>PowerPoint Presentation</vt:lpstr>
      <vt:lpstr>Dealing with Text</vt:lpstr>
      <vt:lpstr>Why Text is Difficult</vt:lpstr>
      <vt:lpstr>Text Representation</vt:lpstr>
      <vt:lpstr>Text Representation</vt:lpstr>
      <vt:lpstr>“Bag of Words”</vt:lpstr>
      <vt:lpstr>Pre-processing of Text</vt:lpstr>
      <vt:lpstr>Normalized Term Frequency</vt:lpstr>
      <vt:lpstr>TF-IDF</vt:lpstr>
      <vt:lpstr>TF-IDF</vt:lpstr>
      <vt:lpstr>Example: Jazz Musicians</vt:lpstr>
      <vt:lpstr>Example: Jazz Musicians</vt:lpstr>
      <vt:lpstr>Example: Jazz Musicians</vt:lpstr>
      <vt:lpstr>Example: Jazz Musicians</vt:lpstr>
      <vt:lpstr>Example: Jazz Musicians</vt:lpstr>
      <vt:lpstr>A Major Limitation of BOW</vt:lpstr>
      <vt:lpstr>Text Representation</vt:lpstr>
      <vt:lpstr>Beyond “Bag of Words”</vt:lpstr>
      <vt:lpstr>N-gram Sequences</vt:lpstr>
      <vt:lpstr>Topic Models</vt:lpstr>
      <vt:lpstr>Topic Models</vt:lpstr>
      <vt:lpstr>Latent Dirichlet Allocation</vt:lpstr>
      <vt:lpstr>Latent Dirichlet Allocation</vt:lpstr>
      <vt:lpstr>PowerPoint Presentation</vt:lpstr>
      <vt:lpstr>PowerPoint Presentation</vt:lpstr>
      <vt:lpstr>PowerPoint Presentation</vt:lpstr>
      <vt:lpstr>100 Topic Model to 17,000 Science Articles</vt:lpstr>
      <vt:lpstr>Embedded (Vector) Representation</vt:lpstr>
      <vt:lpstr>Representing the meaning of words</vt:lpstr>
      <vt:lpstr>Word2Vec – Embedding Text</vt:lpstr>
      <vt:lpstr>Word2vec</vt:lpstr>
      <vt:lpstr>Word2vec</vt:lpstr>
      <vt:lpstr>Contextual Representation</vt:lpstr>
      <vt:lpstr>Word2vec</vt:lpstr>
      <vt:lpstr>Word2vec</vt:lpstr>
      <vt:lpstr>Word2vec</vt:lpstr>
      <vt:lpstr>Word2vec</vt:lpstr>
      <vt:lpstr>Word2vec</vt:lpstr>
      <vt:lpstr>Prediction For Policy</vt:lpstr>
      <vt:lpstr>Aiding in Public Health</vt:lpstr>
      <vt:lpstr>Predicting Restaurant Sanitation</vt:lpstr>
      <vt:lpstr>Predicting Restaurant Sanitation</vt:lpstr>
      <vt:lpstr>Combining Evidence Probabilistically</vt:lpstr>
      <vt:lpstr>Bayes’ Rule</vt:lpstr>
      <vt:lpstr>Bayes Rule for Classification</vt:lpstr>
      <vt:lpstr>Bayes Rule for Classification</vt:lpstr>
      <vt:lpstr>Conditional Independence and Naïve Bayes</vt:lpstr>
      <vt:lpstr>Advantages and Disadvantages of Naïve Bayes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&amp; Public Policy Lecture 1: Prediction for Policy</dc:title>
  <dc:creator>ed.mcfowland@gmail.com</dc:creator>
  <cp:lastModifiedBy>ed.mcfowland@gmail.com</cp:lastModifiedBy>
  <cp:revision>334</cp:revision>
  <dcterms:created xsi:type="dcterms:W3CDTF">2018-05-25T19:43:38Z</dcterms:created>
  <dcterms:modified xsi:type="dcterms:W3CDTF">2018-06-28T19:55:25Z</dcterms:modified>
</cp:coreProperties>
</file>